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62" r:id="rId3"/>
    <p:sldId id="257" r:id="rId4"/>
    <p:sldId id="258" r:id="rId5"/>
    <p:sldId id="259" r:id="rId6"/>
    <p:sldId id="265" r:id="rId7"/>
    <p:sldId id="260" r:id="rId8"/>
    <p:sldId id="261" r:id="rId9"/>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64" d="100"/>
          <a:sy n="64" d="100"/>
        </p:scale>
        <p:origin x="72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3D375211-FB94-4A50-B063-E1255A39D5C8}" type="datetimeFigureOut">
              <a:rPr kumimoji="1" lang="ja-JP" altLang="en-US" smtClean="0"/>
              <a:t>2024/9/17</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22317C1E-CECA-4383-B795-24E091F1A050}" type="slidenum">
              <a:rPr kumimoji="1" lang="ja-JP" altLang="en-US" smtClean="0"/>
              <a:t>‹#›</a:t>
            </a:fld>
            <a:endParaRPr kumimoji="1" lang="ja-JP" altLang="en-US"/>
          </a:p>
        </p:txBody>
      </p:sp>
    </p:spTree>
    <p:extLst>
      <p:ext uri="{BB962C8B-B14F-4D97-AF65-F5344CB8AC3E}">
        <p14:creationId xmlns:p14="http://schemas.microsoft.com/office/powerpoint/2010/main" val="6894392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3E5FD71C-8EEA-4430-9013-47284606E2CC}" type="datetimeFigureOut">
              <a:rPr kumimoji="1" lang="ja-JP" altLang="en-US" smtClean="0"/>
              <a:t>2024/9/17</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CC8E1DF-D5F4-4169-B566-7E48F895F570}" type="slidenum">
              <a:rPr kumimoji="1" lang="ja-JP" altLang="en-US" smtClean="0"/>
              <a:t>‹#›</a:t>
            </a:fld>
            <a:endParaRPr kumimoji="1" lang="ja-JP" altLang="en-US"/>
          </a:p>
        </p:txBody>
      </p:sp>
    </p:spTree>
    <p:extLst>
      <p:ext uri="{BB962C8B-B14F-4D97-AF65-F5344CB8AC3E}">
        <p14:creationId xmlns:p14="http://schemas.microsoft.com/office/powerpoint/2010/main" val="34991513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BD8474D-4A1F-4A22-95C6-545B32386DCC}" type="datetimeFigureOut">
              <a:rPr kumimoji="1" lang="ja-JP" altLang="en-US" smtClean="0"/>
              <a:t>2024/9/17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1C6432-9A5A-4B85-B57B-5098B7C3E0B0}" type="slidenum">
              <a:rPr kumimoji="1" lang="ja-JP" altLang="en-US" smtClean="0"/>
              <a:t>‹#›</a:t>
            </a:fld>
            <a:endParaRPr kumimoji="1" lang="ja-JP" altLang="en-US"/>
          </a:p>
        </p:txBody>
      </p:sp>
    </p:spTree>
    <p:extLst>
      <p:ext uri="{BB962C8B-B14F-4D97-AF65-F5344CB8AC3E}">
        <p14:creationId xmlns:p14="http://schemas.microsoft.com/office/powerpoint/2010/main" val="1869519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BD8474D-4A1F-4A22-95C6-545B32386DCC}" type="datetimeFigureOut">
              <a:rPr kumimoji="1" lang="ja-JP" altLang="en-US" smtClean="0"/>
              <a:t>2024/9/17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1C6432-9A5A-4B85-B57B-5098B7C3E0B0}" type="slidenum">
              <a:rPr kumimoji="1" lang="ja-JP" altLang="en-US" smtClean="0"/>
              <a:t>‹#›</a:t>
            </a:fld>
            <a:endParaRPr kumimoji="1" lang="ja-JP" altLang="en-US"/>
          </a:p>
        </p:txBody>
      </p:sp>
    </p:spTree>
    <p:extLst>
      <p:ext uri="{BB962C8B-B14F-4D97-AF65-F5344CB8AC3E}">
        <p14:creationId xmlns:p14="http://schemas.microsoft.com/office/powerpoint/2010/main" val="2926154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BD8474D-4A1F-4A22-95C6-545B32386DCC}" type="datetimeFigureOut">
              <a:rPr kumimoji="1" lang="ja-JP" altLang="en-US" smtClean="0"/>
              <a:t>2024/9/17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1C6432-9A5A-4B85-B57B-5098B7C3E0B0}" type="slidenum">
              <a:rPr kumimoji="1" lang="ja-JP" altLang="en-US" smtClean="0"/>
              <a:t>‹#›</a:t>
            </a:fld>
            <a:endParaRPr kumimoji="1" lang="ja-JP" altLang="en-US"/>
          </a:p>
        </p:txBody>
      </p:sp>
    </p:spTree>
    <p:extLst>
      <p:ext uri="{BB962C8B-B14F-4D97-AF65-F5344CB8AC3E}">
        <p14:creationId xmlns:p14="http://schemas.microsoft.com/office/powerpoint/2010/main" val="3056607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BD8474D-4A1F-4A22-95C6-545B32386DCC}" type="datetimeFigureOut">
              <a:rPr kumimoji="1" lang="ja-JP" altLang="en-US" smtClean="0"/>
              <a:t>2024/9/17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1C6432-9A5A-4B85-B57B-5098B7C3E0B0}" type="slidenum">
              <a:rPr kumimoji="1" lang="ja-JP" altLang="en-US" smtClean="0"/>
              <a:t>‹#›</a:t>
            </a:fld>
            <a:endParaRPr kumimoji="1" lang="ja-JP" altLang="en-US"/>
          </a:p>
        </p:txBody>
      </p:sp>
    </p:spTree>
    <p:extLst>
      <p:ext uri="{BB962C8B-B14F-4D97-AF65-F5344CB8AC3E}">
        <p14:creationId xmlns:p14="http://schemas.microsoft.com/office/powerpoint/2010/main" val="3651630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BD8474D-4A1F-4A22-95C6-545B32386DCC}" type="datetimeFigureOut">
              <a:rPr kumimoji="1" lang="ja-JP" altLang="en-US" smtClean="0"/>
              <a:t>2024/9/17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1C6432-9A5A-4B85-B57B-5098B7C3E0B0}" type="slidenum">
              <a:rPr kumimoji="1" lang="ja-JP" altLang="en-US" smtClean="0"/>
              <a:t>‹#›</a:t>
            </a:fld>
            <a:endParaRPr kumimoji="1" lang="ja-JP" altLang="en-US"/>
          </a:p>
        </p:txBody>
      </p:sp>
    </p:spTree>
    <p:extLst>
      <p:ext uri="{BB962C8B-B14F-4D97-AF65-F5344CB8AC3E}">
        <p14:creationId xmlns:p14="http://schemas.microsoft.com/office/powerpoint/2010/main" val="3103018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BD8474D-4A1F-4A22-95C6-545B32386DCC}" type="datetimeFigureOut">
              <a:rPr kumimoji="1" lang="ja-JP" altLang="en-US" smtClean="0"/>
              <a:t>2024/9/17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01C6432-9A5A-4B85-B57B-5098B7C3E0B0}" type="slidenum">
              <a:rPr kumimoji="1" lang="ja-JP" altLang="en-US" smtClean="0"/>
              <a:t>‹#›</a:t>
            </a:fld>
            <a:endParaRPr kumimoji="1" lang="ja-JP" altLang="en-US"/>
          </a:p>
        </p:txBody>
      </p:sp>
    </p:spTree>
    <p:extLst>
      <p:ext uri="{BB962C8B-B14F-4D97-AF65-F5344CB8AC3E}">
        <p14:creationId xmlns:p14="http://schemas.microsoft.com/office/powerpoint/2010/main" val="840368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BD8474D-4A1F-4A22-95C6-545B32386DCC}" type="datetimeFigureOut">
              <a:rPr kumimoji="1" lang="ja-JP" altLang="en-US" smtClean="0"/>
              <a:t>2024/9/17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01C6432-9A5A-4B85-B57B-5098B7C3E0B0}" type="slidenum">
              <a:rPr kumimoji="1" lang="ja-JP" altLang="en-US" smtClean="0"/>
              <a:t>‹#›</a:t>
            </a:fld>
            <a:endParaRPr kumimoji="1" lang="ja-JP" altLang="en-US"/>
          </a:p>
        </p:txBody>
      </p:sp>
    </p:spTree>
    <p:extLst>
      <p:ext uri="{BB962C8B-B14F-4D97-AF65-F5344CB8AC3E}">
        <p14:creationId xmlns:p14="http://schemas.microsoft.com/office/powerpoint/2010/main" val="3078062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BD8474D-4A1F-4A22-95C6-545B32386DCC}" type="datetimeFigureOut">
              <a:rPr kumimoji="1" lang="ja-JP" altLang="en-US" smtClean="0"/>
              <a:t>2024/9/17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01C6432-9A5A-4B85-B57B-5098B7C3E0B0}" type="slidenum">
              <a:rPr kumimoji="1" lang="ja-JP" altLang="en-US" smtClean="0"/>
              <a:t>‹#›</a:t>
            </a:fld>
            <a:endParaRPr kumimoji="1" lang="ja-JP" altLang="en-US"/>
          </a:p>
        </p:txBody>
      </p:sp>
    </p:spTree>
    <p:extLst>
      <p:ext uri="{BB962C8B-B14F-4D97-AF65-F5344CB8AC3E}">
        <p14:creationId xmlns:p14="http://schemas.microsoft.com/office/powerpoint/2010/main" val="4067708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BD8474D-4A1F-4A22-95C6-545B32386DCC}" type="datetimeFigureOut">
              <a:rPr kumimoji="1" lang="ja-JP" altLang="en-US" smtClean="0"/>
              <a:t>2024/9/17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01C6432-9A5A-4B85-B57B-5098B7C3E0B0}" type="slidenum">
              <a:rPr kumimoji="1" lang="ja-JP" altLang="en-US" smtClean="0"/>
              <a:t>‹#›</a:t>
            </a:fld>
            <a:endParaRPr kumimoji="1" lang="ja-JP" altLang="en-US"/>
          </a:p>
        </p:txBody>
      </p:sp>
    </p:spTree>
    <p:extLst>
      <p:ext uri="{BB962C8B-B14F-4D97-AF65-F5344CB8AC3E}">
        <p14:creationId xmlns:p14="http://schemas.microsoft.com/office/powerpoint/2010/main" val="2409444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BD8474D-4A1F-4A22-95C6-545B32386DCC}" type="datetimeFigureOut">
              <a:rPr kumimoji="1" lang="ja-JP" altLang="en-US" smtClean="0"/>
              <a:t>2024/9/17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01C6432-9A5A-4B85-B57B-5098B7C3E0B0}" type="slidenum">
              <a:rPr kumimoji="1" lang="ja-JP" altLang="en-US" smtClean="0"/>
              <a:t>‹#›</a:t>
            </a:fld>
            <a:endParaRPr kumimoji="1" lang="ja-JP" altLang="en-US"/>
          </a:p>
        </p:txBody>
      </p:sp>
    </p:spTree>
    <p:extLst>
      <p:ext uri="{BB962C8B-B14F-4D97-AF65-F5344CB8AC3E}">
        <p14:creationId xmlns:p14="http://schemas.microsoft.com/office/powerpoint/2010/main" val="1842603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BD8474D-4A1F-4A22-95C6-545B32386DCC}" type="datetimeFigureOut">
              <a:rPr kumimoji="1" lang="ja-JP" altLang="en-US" smtClean="0"/>
              <a:t>2024/9/17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01C6432-9A5A-4B85-B57B-5098B7C3E0B0}" type="slidenum">
              <a:rPr kumimoji="1" lang="ja-JP" altLang="en-US" smtClean="0"/>
              <a:t>‹#›</a:t>
            </a:fld>
            <a:endParaRPr kumimoji="1" lang="ja-JP" altLang="en-US"/>
          </a:p>
        </p:txBody>
      </p:sp>
    </p:spTree>
    <p:extLst>
      <p:ext uri="{BB962C8B-B14F-4D97-AF65-F5344CB8AC3E}">
        <p14:creationId xmlns:p14="http://schemas.microsoft.com/office/powerpoint/2010/main" val="1687730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D8474D-4A1F-4A22-95C6-545B32386DCC}" type="datetimeFigureOut">
              <a:rPr kumimoji="1" lang="ja-JP" altLang="en-US" smtClean="0"/>
              <a:t>2024/9/17</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1C6432-9A5A-4B85-B57B-5098B7C3E0B0}" type="slidenum">
              <a:rPr kumimoji="1" lang="ja-JP" altLang="en-US" smtClean="0"/>
              <a:t>‹#›</a:t>
            </a:fld>
            <a:endParaRPr kumimoji="1" lang="ja-JP" altLang="en-US"/>
          </a:p>
        </p:txBody>
      </p:sp>
    </p:spTree>
    <p:extLst>
      <p:ext uri="{BB962C8B-B14F-4D97-AF65-F5344CB8AC3E}">
        <p14:creationId xmlns:p14="http://schemas.microsoft.com/office/powerpoint/2010/main" val="1633340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993913" y="616226"/>
            <a:ext cx="9674087" cy="5227983"/>
          </a:xfrm>
        </p:spPr>
        <p:txBody>
          <a:bodyPr>
            <a:normAutofit/>
          </a:bodyPr>
          <a:lstStyle/>
          <a:p>
            <a:pPr algn="l"/>
            <a:r>
              <a:rPr lang="ja-JP" altLang="en-US" sz="2800" dirty="0" smtClean="0"/>
              <a:t>①</a:t>
            </a:r>
            <a:endParaRPr lang="ja-JP" altLang="en-US" sz="2800" dirty="0"/>
          </a:p>
          <a:p>
            <a:pPr algn="l"/>
            <a:r>
              <a:rPr lang="ja-JP" altLang="en-US" sz="2800" dirty="0"/>
              <a:t>ハクちゃん：</a:t>
            </a:r>
            <a:r>
              <a:rPr lang="ja-JP" altLang="en-US" sz="2800" dirty="0" smtClean="0"/>
              <a:t>「こんにち</a:t>
            </a:r>
            <a:r>
              <a:rPr lang="ja-JP" altLang="en-US" sz="2800" dirty="0"/>
              <a:t>は！ぼくの名前はハクちゃん</a:t>
            </a:r>
            <a:r>
              <a:rPr lang="ja-JP" altLang="en-US" sz="2800" dirty="0" smtClean="0"/>
              <a:t>。</a:t>
            </a:r>
            <a:endParaRPr lang="en-US" altLang="ja-JP" sz="2800" dirty="0" smtClean="0"/>
          </a:p>
          <a:p>
            <a:pPr algn="l"/>
            <a:r>
              <a:rPr lang="ja-JP" altLang="en-US" sz="2800" dirty="0" smtClean="0"/>
              <a:t>みんな見て、ぼくのおはし素敵でしょう！木でできているんだよ」</a:t>
            </a:r>
            <a:endParaRPr lang="ja-JP" altLang="en-US" sz="2800" dirty="0"/>
          </a:p>
          <a:p>
            <a:pPr algn="l"/>
            <a:endParaRPr lang="ja-JP" altLang="en-US" sz="2800" dirty="0"/>
          </a:p>
          <a:p>
            <a:pPr algn="l"/>
            <a:endParaRPr lang="en-US" altLang="ja-JP" dirty="0" smtClean="0"/>
          </a:p>
          <a:p>
            <a:pPr algn="l"/>
            <a:endParaRPr lang="en-US" altLang="ja-JP" dirty="0"/>
          </a:p>
          <a:p>
            <a:pPr algn="l"/>
            <a:endParaRPr lang="ja-JP" altLang="en-US" dirty="0"/>
          </a:p>
        </p:txBody>
      </p:sp>
      <p:sp>
        <p:nvSpPr>
          <p:cNvPr id="4" name="テキスト ボックス 3"/>
          <p:cNvSpPr txBox="1"/>
          <p:nvPr/>
        </p:nvSpPr>
        <p:spPr>
          <a:xfrm>
            <a:off x="4449417" y="5943601"/>
            <a:ext cx="3233531" cy="367747"/>
          </a:xfrm>
          <a:prstGeom prst="rect">
            <a:avLst/>
          </a:prstGeom>
          <a:noFill/>
        </p:spPr>
        <p:txBody>
          <a:bodyPr wrap="square" rtlCol="0">
            <a:spAutoFit/>
          </a:bodyPr>
          <a:lstStyle/>
          <a:p>
            <a:r>
              <a:rPr lang="ja-JP" altLang="ja-JP" dirty="0"/>
              <a:t>絵</a:t>
            </a:r>
            <a:r>
              <a:rPr lang="en-US" altLang="ja-JP" dirty="0"/>
              <a:t>: </a:t>
            </a:r>
            <a:r>
              <a:rPr lang="ja-JP" altLang="ja-JP" dirty="0"/>
              <a:t>ハク</a:t>
            </a:r>
            <a:r>
              <a:rPr lang="ja-JP" altLang="ja-JP" dirty="0" smtClean="0"/>
              <a:t>ちゃん</a:t>
            </a:r>
            <a:r>
              <a:rPr lang="ja-JP" altLang="en-US" dirty="0" smtClean="0"/>
              <a:t>とご飯とお箸</a:t>
            </a:r>
            <a:endParaRPr kumimoji="1" lang="ja-JP" altLang="en-US" dirty="0"/>
          </a:p>
        </p:txBody>
      </p:sp>
    </p:spTree>
    <p:extLst>
      <p:ext uri="{BB962C8B-B14F-4D97-AF65-F5344CB8AC3E}">
        <p14:creationId xmlns:p14="http://schemas.microsoft.com/office/powerpoint/2010/main" val="29879586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49356" y="563354"/>
            <a:ext cx="10515600" cy="4351338"/>
          </a:xfrm>
        </p:spPr>
        <p:txBody>
          <a:bodyPr/>
          <a:lstStyle/>
          <a:p>
            <a:pPr marL="0" indent="0">
              <a:buNone/>
            </a:pPr>
            <a:r>
              <a:rPr lang="ja-JP" altLang="en-US" dirty="0" smtClean="0">
                <a:solidFill>
                  <a:prstClr val="black"/>
                </a:solidFill>
              </a:rPr>
              <a:t>②</a:t>
            </a:r>
            <a:endParaRPr lang="en-US" altLang="ja-JP" dirty="0">
              <a:solidFill>
                <a:prstClr val="black"/>
              </a:solidFill>
            </a:endParaRPr>
          </a:p>
          <a:p>
            <a:pPr marL="0" indent="0">
              <a:buNone/>
            </a:pPr>
            <a:r>
              <a:rPr lang="ja-JP" altLang="en-US" dirty="0"/>
              <a:t>ハクちゃんは、お気に入りの</a:t>
            </a:r>
            <a:r>
              <a:rPr lang="ja-JP" altLang="en-US" dirty="0" smtClean="0"/>
              <a:t>木のおはしを持って考えました。</a:t>
            </a:r>
            <a:endParaRPr lang="en-US" altLang="ja-JP" dirty="0" smtClean="0">
              <a:solidFill>
                <a:prstClr val="black"/>
              </a:solidFill>
            </a:endParaRPr>
          </a:p>
          <a:p>
            <a:pPr marL="0" indent="0">
              <a:buNone/>
            </a:pPr>
            <a:endParaRPr lang="en-US" altLang="ja-JP" dirty="0" smtClean="0">
              <a:solidFill>
                <a:prstClr val="black"/>
              </a:solidFill>
            </a:endParaRPr>
          </a:p>
          <a:p>
            <a:pPr marL="0" indent="0">
              <a:buNone/>
            </a:pPr>
            <a:r>
              <a:rPr lang="ja-JP" altLang="ja-JP" dirty="0" smtClean="0">
                <a:solidFill>
                  <a:prstClr val="black"/>
                </a:solidFill>
              </a:rPr>
              <a:t>ハク</a:t>
            </a:r>
            <a:r>
              <a:rPr lang="ja-JP" altLang="ja-JP" dirty="0">
                <a:solidFill>
                  <a:prstClr val="black"/>
                </a:solidFill>
              </a:rPr>
              <a:t>ちゃん：「このおはしって、どこから来たんだろう？森から</a:t>
            </a:r>
            <a:r>
              <a:rPr lang="ja-JP" altLang="ja-JP" dirty="0" smtClean="0">
                <a:solidFill>
                  <a:prstClr val="black"/>
                </a:solidFill>
              </a:rPr>
              <a:t>？工場</a:t>
            </a:r>
            <a:r>
              <a:rPr lang="ja-JP" altLang="ja-JP" dirty="0">
                <a:solidFill>
                  <a:prstClr val="black"/>
                </a:solidFill>
              </a:rPr>
              <a:t>から？それとも…？」</a:t>
            </a:r>
          </a:p>
          <a:p>
            <a:pPr marL="0" indent="0">
              <a:buNone/>
            </a:pPr>
            <a:endParaRPr kumimoji="1" lang="en-US" altLang="ja-JP" dirty="0" smtClean="0"/>
          </a:p>
          <a:p>
            <a:pPr marL="0" indent="0">
              <a:buNone/>
            </a:pPr>
            <a:endParaRPr lang="en-US" altLang="ja-JP" dirty="0"/>
          </a:p>
        </p:txBody>
      </p:sp>
      <p:sp>
        <p:nvSpPr>
          <p:cNvPr id="4" name="テキスト ボックス 3"/>
          <p:cNvSpPr txBox="1"/>
          <p:nvPr/>
        </p:nvSpPr>
        <p:spPr>
          <a:xfrm>
            <a:off x="3369366" y="5178287"/>
            <a:ext cx="6400800" cy="369332"/>
          </a:xfrm>
          <a:prstGeom prst="rect">
            <a:avLst/>
          </a:prstGeom>
          <a:noFill/>
        </p:spPr>
        <p:txBody>
          <a:bodyPr wrap="square" rtlCol="0">
            <a:spAutoFit/>
          </a:bodyPr>
          <a:lstStyle/>
          <a:p>
            <a:r>
              <a:rPr kumimoji="1" lang="ja-JP" altLang="en-US" dirty="0" smtClean="0"/>
              <a:t>絵：お箸を持って不思議そうに考えるハクちゃん</a:t>
            </a:r>
            <a:endParaRPr kumimoji="1" lang="ja-JP" altLang="en-US" dirty="0"/>
          </a:p>
        </p:txBody>
      </p:sp>
    </p:spTree>
    <p:extLst>
      <p:ext uri="{BB962C8B-B14F-4D97-AF65-F5344CB8AC3E}">
        <p14:creationId xmlns:p14="http://schemas.microsoft.com/office/powerpoint/2010/main" val="2199635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337930"/>
            <a:ext cx="10515600" cy="5839033"/>
          </a:xfrm>
        </p:spPr>
        <p:txBody>
          <a:bodyPr>
            <a:normAutofit/>
          </a:bodyPr>
          <a:lstStyle/>
          <a:p>
            <a:pPr marL="0" indent="0">
              <a:buNone/>
            </a:pPr>
            <a:r>
              <a:rPr lang="ja-JP" altLang="en-US" dirty="0" smtClean="0"/>
              <a:t>③</a:t>
            </a:r>
            <a:endParaRPr lang="en-US" altLang="ja-JP" dirty="0" smtClean="0"/>
          </a:p>
          <a:p>
            <a:pPr marL="0" indent="0">
              <a:buNone/>
            </a:pPr>
            <a:r>
              <a:rPr lang="ja-JP" altLang="en-US" dirty="0" smtClean="0"/>
              <a:t>ハクちゃんは木のおはしがどこから来たのか調べるために</a:t>
            </a:r>
            <a:endParaRPr lang="en-US" altLang="ja-JP" dirty="0"/>
          </a:p>
          <a:p>
            <a:pPr marL="0" indent="0">
              <a:buNone/>
            </a:pPr>
            <a:r>
              <a:rPr lang="ja-JP" altLang="en-US" dirty="0" smtClean="0"/>
              <a:t>森の先生に聞いてみることにしました。</a:t>
            </a:r>
          </a:p>
          <a:p>
            <a:pPr marL="0" indent="0">
              <a:buNone/>
            </a:pPr>
            <a:endParaRPr lang="en-US" altLang="ja-JP" dirty="0" smtClean="0">
              <a:solidFill>
                <a:prstClr val="black"/>
              </a:solidFill>
            </a:endParaRPr>
          </a:p>
          <a:p>
            <a:pPr marL="0" indent="0">
              <a:buNone/>
            </a:pPr>
            <a:r>
              <a:rPr lang="ja-JP" altLang="ja-JP" dirty="0" smtClean="0">
                <a:solidFill>
                  <a:prstClr val="black"/>
                </a:solidFill>
              </a:rPr>
              <a:t>ハク</a:t>
            </a:r>
            <a:r>
              <a:rPr lang="ja-JP" altLang="ja-JP" dirty="0">
                <a:solidFill>
                  <a:prstClr val="black"/>
                </a:solidFill>
              </a:rPr>
              <a:t>ちゃん：</a:t>
            </a:r>
            <a:r>
              <a:rPr lang="ja-JP" altLang="ja-JP" dirty="0" smtClean="0">
                <a:solidFill>
                  <a:prstClr val="black"/>
                </a:solidFill>
              </a:rPr>
              <a:t>「</a:t>
            </a:r>
            <a:r>
              <a:rPr lang="ja-JP" altLang="en-US" dirty="0" smtClean="0">
                <a:solidFill>
                  <a:prstClr val="black"/>
                </a:solidFill>
              </a:rPr>
              <a:t>森の先生、このおはしはどうやって作られたの</a:t>
            </a:r>
            <a:r>
              <a:rPr lang="ja-JP" altLang="ja-JP" dirty="0" smtClean="0">
                <a:solidFill>
                  <a:prstClr val="black"/>
                </a:solidFill>
              </a:rPr>
              <a:t>？」</a:t>
            </a:r>
            <a:endParaRPr lang="ja-JP" altLang="en-US" dirty="0" smtClean="0"/>
          </a:p>
          <a:p>
            <a:pPr marL="0" indent="0">
              <a:buNone/>
            </a:pPr>
            <a:r>
              <a:rPr lang="ja-JP" altLang="en-US" dirty="0" smtClean="0"/>
              <a:t>森の先生</a:t>
            </a:r>
            <a:r>
              <a:rPr lang="ja-JP" altLang="en-US" dirty="0"/>
              <a:t>：</a:t>
            </a:r>
            <a:r>
              <a:rPr lang="ja-JP" altLang="en-US" dirty="0" smtClean="0"/>
              <a:t>「</a:t>
            </a:r>
            <a:r>
              <a:rPr lang="ja-JP" altLang="en-US" dirty="0"/>
              <a:t>ハクちゃん</a:t>
            </a:r>
            <a:r>
              <a:rPr lang="ja-JP" altLang="en-US" dirty="0" smtClean="0"/>
              <a:t>のおはしは森で育った木からできているんだよ。」</a:t>
            </a:r>
          </a:p>
          <a:p>
            <a:endParaRPr lang="ja-JP" altLang="en-US" dirty="0" smtClean="0"/>
          </a:p>
          <a:p>
            <a:endParaRPr lang="ja-JP" altLang="en-US" dirty="0" smtClean="0"/>
          </a:p>
          <a:p>
            <a:endParaRPr kumimoji="1" lang="ja-JP" altLang="en-US" dirty="0"/>
          </a:p>
        </p:txBody>
      </p:sp>
      <p:sp>
        <p:nvSpPr>
          <p:cNvPr id="4" name="正方形/長方形 3"/>
          <p:cNvSpPr/>
          <p:nvPr/>
        </p:nvSpPr>
        <p:spPr>
          <a:xfrm>
            <a:off x="3122112" y="5759520"/>
            <a:ext cx="6086923" cy="369332"/>
          </a:xfrm>
          <a:prstGeom prst="rect">
            <a:avLst/>
          </a:prstGeom>
        </p:spPr>
        <p:txBody>
          <a:bodyPr wrap="none">
            <a:spAutoFit/>
          </a:bodyPr>
          <a:lstStyle/>
          <a:p>
            <a:pPr>
              <a:spcAft>
                <a:spcPts val="0"/>
              </a:spcAft>
            </a:pPr>
            <a:r>
              <a:rPr lang="ja-JP" altLang="ja-JP" dirty="0">
                <a:latin typeface="游ゴシック" panose="020B0400000000000000" pitchFamily="50" charset="-128"/>
                <a:cs typeface="Courier New" panose="02070309020205020404" pitchFamily="49" charset="0"/>
              </a:rPr>
              <a:t>絵</a:t>
            </a:r>
            <a:r>
              <a:rPr lang="en-US" altLang="ja-JP" dirty="0">
                <a:latin typeface="游ゴシック" panose="020B0400000000000000" pitchFamily="50" charset="-128"/>
                <a:cs typeface="Courier New" panose="02070309020205020404" pitchFamily="49" charset="0"/>
              </a:rPr>
              <a:t>: </a:t>
            </a:r>
            <a:r>
              <a:rPr lang="ja-JP" altLang="ja-JP" dirty="0">
                <a:latin typeface="游ゴシック" panose="020B0400000000000000" pitchFamily="50" charset="-128"/>
                <a:cs typeface="Courier New" panose="02070309020205020404" pitchFamily="49" charset="0"/>
              </a:rPr>
              <a:t>森の先生が森の中でハクちゃんに説明している場面</a:t>
            </a:r>
            <a:r>
              <a:rPr lang="ja-JP" altLang="ja-JP" dirty="0" smtClean="0">
                <a:latin typeface="游ゴシック" panose="020B0400000000000000" pitchFamily="50" charset="-128"/>
                <a:cs typeface="Courier New" panose="02070309020205020404" pitchFamily="49" charset="0"/>
              </a:rPr>
              <a:t>。</a:t>
            </a:r>
            <a:endParaRPr lang="en-US" altLang="ja-JP" dirty="0" smtClean="0">
              <a:latin typeface="游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25582050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506896"/>
            <a:ext cx="10515600" cy="5670067"/>
          </a:xfrm>
        </p:spPr>
        <p:txBody>
          <a:bodyPr>
            <a:normAutofit/>
          </a:bodyPr>
          <a:lstStyle/>
          <a:p>
            <a:pPr marL="0" indent="0">
              <a:buNone/>
            </a:pPr>
            <a:r>
              <a:rPr lang="ja-JP" altLang="en-US" dirty="0" smtClean="0"/>
              <a:t>④ </a:t>
            </a:r>
          </a:p>
          <a:p>
            <a:pPr marL="0" indent="0">
              <a:buNone/>
            </a:pPr>
            <a:r>
              <a:rPr lang="ja-JP" altLang="en-US" dirty="0" smtClean="0"/>
              <a:t>ハクちゃん：「</a:t>
            </a:r>
            <a:r>
              <a:rPr lang="ja-JP" altLang="en-US" dirty="0"/>
              <a:t>わあ！じゃあ、ぼくが使っているおはしは森から来ているんだね！</a:t>
            </a:r>
            <a:r>
              <a:rPr lang="ja-JP" altLang="en-US" dirty="0" smtClean="0"/>
              <a:t>」と</a:t>
            </a:r>
            <a:r>
              <a:rPr lang="ja-JP" altLang="en-US" dirty="0"/>
              <a:t>ハクちゃん</a:t>
            </a:r>
            <a:r>
              <a:rPr lang="ja-JP" altLang="en-US" dirty="0" smtClean="0"/>
              <a:t>はびっくりしました。</a:t>
            </a:r>
            <a:endParaRPr lang="en-US" altLang="ja-JP" dirty="0" smtClean="0"/>
          </a:p>
          <a:p>
            <a:pPr marL="0" indent="0">
              <a:buNone/>
            </a:pPr>
            <a:endParaRPr lang="en-US" altLang="ja-JP" dirty="0"/>
          </a:p>
          <a:p>
            <a:pPr marL="0" indent="0">
              <a:buNone/>
            </a:pPr>
            <a:r>
              <a:rPr lang="ja-JP" altLang="en-US" dirty="0" smtClean="0"/>
              <a:t>森の先生：「そうなんだよ、ハクちゃん。実は皆が住んでいる日本の半分以上は木や森でできているんだ。ハクちゃん、今日は先生と一緒に森を探検してみよう！」</a:t>
            </a:r>
            <a:endParaRPr lang="en-US" altLang="ja-JP" dirty="0" smtClean="0"/>
          </a:p>
          <a:p>
            <a:pPr marL="0" indent="0">
              <a:buNone/>
            </a:pPr>
            <a:endParaRPr lang="ja-JP" altLang="en-US" dirty="0" smtClean="0"/>
          </a:p>
        </p:txBody>
      </p:sp>
      <p:sp>
        <p:nvSpPr>
          <p:cNvPr id="4" name="正方形/長方形 3"/>
          <p:cNvSpPr/>
          <p:nvPr/>
        </p:nvSpPr>
        <p:spPr>
          <a:xfrm>
            <a:off x="5645426" y="5807631"/>
            <a:ext cx="2067339" cy="369332"/>
          </a:xfrm>
          <a:prstGeom prst="rect">
            <a:avLst/>
          </a:prstGeom>
        </p:spPr>
        <p:txBody>
          <a:bodyPr wrap="square">
            <a:spAutoFit/>
          </a:bodyPr>
          <a:lstStyle/>
          <a:p>
            <a:pPr>
              <a:spcAft>
                <a:spcPts val="0"/>
              </a:spcAft>
            </a:pPr>
            <a:r>
              <a:rPr lang="ja-JP" altLang="ja-JP" dirty="0">
                <a:latin typeface="游ゴシック" panose="020B0400000000000000" pitchFamily="50" charset="-128"/>
                <a:cs typeface="Courier New" panose="02070309020205020404" pitchFamily="49" charset="0"/>
              </a:rPr>
              <a:t>絵</a:t>
            </a:r>
            <a:r>
              <a:rPr lang="en-US" altLang="ja-JP" dirty="0">
                <a:latin typeface="游ゴシック" panose="020B0400000000000000" pitchFamily="50" charset="-128"/>
                <a:cs typeface="Courier New" panose="02070309020205020404" pitchFamily="49" charset="0"/>
              </a:rPr>
              <a:t>: </a:t>
            </a:r>
            <a:r>
              <a:rPr lang="ja-JP" altLang="en-US" dirty="0" smtClean="0">
                <a:latin typeface="游ゴシック" panose="020B0400000000000000" pitchFamily="50" charset="-128"/>
                <a:cs typeface="Courier New" panose="02070309020205020404" pitchFamily="49" charset="0"/>
              </a:rPr>
              <a:t>日本地図＆森</a:t>
            </a:r>
            <a:endParaRPr lang="ja-JP" altLang="ja-JP" dirty="0">
              <a:latin typeface="游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4937133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387626"/>
            <a:ext cx="10515600" cy="5789337"/>
          </a:xfrm>
        </p:spPr>
        <p:txBody>
          <a:bodyPr>
            <a:normAutofit/>
          </a:bodyPr>
          <a:lstStyle/>
          <a:p>
            <a:pPr marL="0" indent="0">
              <a:buNone/>
            </a:pPr>
            <a:r>
              <a:rPr lang="ja-JP" altLang="en-US" dirty="0"/>
              <a:t>⑤</a:t>
            </a:r>
            <a:r>
              <a:rPr lang="ja-JP" altLang="en-US" dirty="0" smtClean="0"/>
              <a:t> </a:t>
            </a:r>
            <a:endParaRPr lang="en-US" altLang="ja-JP" dirty="0" smtClean="0"/>
          </a:p>
          <a:p>
            <a:pPr marL="0" indent="0">
              <a:buNone/>
            </a:pPr>
            <a:r>
              <a:rPr lang="ja-JP" altLang="en-US" dirty="0" smtClean="0"/>
              <a:t>森の先生はハク</a:t>
            </a:r>
            <a:r>
              <a:rPr lang="ja-JP" altLang="en-US" dirty="0"/>
              <a:t>ちゃんを誘い、</a:t>
            </a:r>
            <a:r>
              <a:rPr lang="en-US" altLang="ja-JP" dirty="0"/>
              <a:t>2</a:t>
            </a:r>
            <a:r>
              <a:rPr lang="ja-JP" altLang="en-US" dirty="0"/>
              <a:t>人は大きな森へと出かけました。</a:t>
            </a:r>
          </a:p>
          <a:p>
            <a:pPr marL="0" indent="0">
              <a:buNone/>
            </a:pPr>
            <a:endParaRPr lang="ja-JP" altLang="en-US" dirty="0" smtClean="0"/>
          </a:p>
          <a:p>
            <a:pPr marL="0" indent="0">
              <a:buNone/>
            </a:pPr>
            <a:r>
              <a:rPr lang="ja-JP" altLang="en-US" dirty="0" smtClean="0"/>
              <a:t>ハクちゃんはたくさんの木が集まっている森を見て、不思議に思いました。</a:t>
            </a:r>
            <a:endParaRPr lang="en-US" altLang="ja-JP" dirty="0" smtClean="0"/>
          </a:p>
          <a:p>
            <a:pPr marL="0" indent="0">
              <a:buNone/>
            </a:pPr>
            <a:endParaRPr lang="en-US" altLang="ja-JP" dirty="0"/>
          </a:p>
          <a:p>
            <a:pPr marL="0" lvl="0" indent="0">
              <a:buNone/>
            </a:pPr>
            <a:r>
              <a:rPr lang="ja-JP" altLang="en-US" dirty="0">
                <a:solidFill>
                  <a:prstClr val="black"/>
                </a:solidFill>
              </a:rPr>
              <a:t>ハクちゃん：「先生、木がいっぱいでぎゅうぎゅうだね。これじゃあ、おひさまの光が届かなくて木が育ちにくそうだね。」</a:t>
            </a:r>
            <a:endParaRPr lang="en-US" altLang="ja-JP" dirty="0">
              <a:solidFill>
                <a:prstClr val="black"/>
              </a:solidFill>
            </a:endParaRPr>
          </a:p>
          <a:p>
            <a:pPr marL="0" lvl="0" indent="0">
              <a:buNone/>
            </a:pPr>
            <a:endParaRPr lang="ja-JP" altLang="en-US" dirty="0">
              <a:solidFill>
                <a:prstClr val="black"/>
              </a:solidFill>
            </a:endParaRPr>
          </a:p>
          <a:p>
            <a:pPr marL="0" lvl="0" indent="0">
              <a:buNone/>
            </a:pPr>
            <a:r>
              <a:rPr lang="ja-JP" altLang="en-US" sz="2000" dirty="0">
                <a:solidFill>
                  <a:prstClr val="black"/>
                </a:solidFill>
              </a:rPr>
              <a:t>（⑥の絵を聞き手に見せる前に、どうしたら木が育ちやすくなるのか一旦考える時間を設けても良い）</a:t>
            </a:r>
          </a:p>
          <a:p>
            <a:pPr marL="0" indent="0">
              <a:buNone/>
            </a:pPr>
            <a:endParaRPr lang="ja-JP" altLang="en-US" dirty="0" smtClean="0"/>
          </a:p>
          <a:p>
            <a:endParaRPr lang="ja-JP" altLang="en-US" dirty="0" smtClean="0"/>
          </a:p>
          <a:p>
            <a:pPr marL="0" indent="0">
              <a:buNone/>
            </a:pPr>
            <a:endParaRPr kumimoji="1" lang="ja-JP" altLang="en-US" dirty="0"/>
          </a:p>
        </p:txBody>
      </p:sp>
      <p:sp>
        <p:nvSpPr>
          <p:cNvPr id="2" name="テキスト ボックス 1"/>
          <p:cNvSpPr txBox="1"/>
          <p:nvPr/>
        </p:nvSpPr>
        <p:spPr>
          <a:xfrm>
            <a:off x="3839817" y="6171787"/>
            <a:ext cx="4512365" cy="369332"/>
          </a:xfrm>
          <a:prstGeom prst="rect">
            <a:avLst/>
          </a:prstGeom>
          <a:noFill/>
        </p:spPr>
        <p:txBody>
          <a:bodyPr wrap="square" rtlCol="0">
            <a:spAutoFit/>
          </a:bodyPr>
          <a:lstStyle/>
          <a:p>
            <a:r>
              <a:rPr lang="ja-JP" altLang="en-US"/>
              <a:t>絵</a:t>
            </a:r>
            <a:r>
              <a:rPr lang="en-US" altLang="ja-JP"/>
              <a:t>: </a:t>
            </a:r>
            <a:r>
              <a:rPr lang="ja-JP" altLang="en-US"/>
              <a:t>たくさんの木が密集している森の様子。</a:t>
            </a:r>
            <a:endParaRPr kumimoji="1" lang="ja-JP" altLang="en-US" dirty="0"/>
          </a:p>
        </p:txBody>
      </p:sp>
    </p:spTree>
    <p:extLst>
      <p:ext uri="{BB962C8B-B14F-4D97-AF65-F5344CB8AC3E}">
        <p14:creationId xmlns:p14="http://schemas.microsoft.com/office/powerpoint/2010/main" val="28095411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26166" y="417444"/>
            <a:ext cx="10515600" cy="3692180"/>
          </a:xfrm>
        </p:spPr>
        <p:txBody>
          <a:bodyPr/>
          <a:lstStyle/>
          <a:p>
            <a:pPr marL="0" indent="0">
              <a:buNone/>
            </a:pPr>
            <a:r>
              <a:rPr lang="ja-JP" altLang="en-US" dirty="0" smtClean="0"/>
              <a:t>⑥</a:t>
            </a:r>
            <a:endParaRPr lang="en-US" altLang="ja-JP" dirty="0"/>
          </a:p>
          <a:p>
            <a:pPr marL="0" indent="0">
              <a:buNone/>
            </a:pPr>
            <a:r>
              <a:rPr lang="ja-JP" altLang="en-US" dirty="0" smtClean="0"/>
              <a:t>ハク</a:t>
            </a:r>
            <a:r>
              <a:rPr lang="ja-JP" altLang="en-US" dirty="0"/>
              <a:t>ちゃんの考えを聞いた森の先生は嬉しそうに言いました。</a:t>
            </a:r>
            <a:endParaRPr lang="en-US" altLang="ja-JP" dirty="0"/>
          </a:p>
          <a:p>
            <a:pPr marL="0" indent="0">
              <a:buNone/>
            </a:pPr>
            <a:r>
              <a:rPr lang="ja-JP" altLang="en-US" dirty="0"/>
              <a:t>「その通り、ハクちゃん。だから、時々木を少し切って、他の木が元気に育つようにするんだ。」</a:t>
            </a:r>
          </a:p>
          <a:p>
            <a:endParaRPr kumimoji="1" lang="ja-JP" altLang="en-US" dirty="0"/>
          </a:p>
        </p:txBody>
      </p:sp>
      <p:sp>
        <p:nvSpPr>
          <p:cNvPr id="4" name="テキスト ボックス 3"/>
          <p:cNvSpPr txBox="1"/>
          <p:nvPr/>
        </p:nvSpPr>
        <p:spPr>
          <a:xfrm>
            <a:off x="5161722" y="5963479"/>
            <a:ext cx="1905001" cy="369332"/>
          </a:xfrm>
          <a:prstGeom prst="rect">
            <a:avLst/>
          </a:prstGeom>
          <a:noFill/>
        </p:spPr>
        <p:txBody>
          <a:bodyPr wrap="square" rtlCol="0">
            <a:spAutoFit/>
          </a:bodyPr>
          <a:lstStyle/>
          <a:p>
            <a:r>
              <a:rPr lang="ja-JP" altLang="en-US" dirty="0"/>
              <a:t>絵</a:t>
            </a:r>
            <a:r>
              <a:rPr lang="en-US" altLang="ja-JP" dirty="0"/>
              <a:t>: </a:t>
            </a:r>
            <a:r>
              <a:rPr lang="ja-JP" altLang="en-US" dirty="0" smtClean="0"/>
              <a:t>間伐の様子。</a:t>
            </a:r>
            <a:endParaRPr kumimoji="1" lang="ja-JP" altLang="en-US" dirty="0"/>
          </a:p>
        </p:txBody>
      </p:sp>
    </p:spTree>
    <p:extLst>
      <p:ext uri="{BB962C8B-B14F-4D97-AF65-F5344CB8AC3E}">
        <p14:creationId xmlns:p14="http://schemas.microsoft.com/office/powerpoint/2010/main" val="3212472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477078"/>
            <a:ext cx="10515600" cy="5699885"/>
          </a:xfrm>
        </p:spPr>
        <p:txBody>
          <a:bodyPr>
            <a:normAutofit lnSpcReduction="10000"/>
          </a:bodyPr>
          <a:lstStyle/>
          <a:p>
            <a:pPr marL="0" indent="0">
              <a:buNone/>
            </a:pPr>
            <a:r>
              <a:rPr lang="ja-JP" altLang="en-US" dirty="0" smtClean="0"/>
              <a:t>⑦</a:t>
            </a:r>
            <a:endParaRPr lang="ja-JP" altLang="en-US" dirty="0" smtClean="0"/>
          </a:p>
          <a:p>
            <a:pPr marL="0" indent="0">
              <a:buNone/>
            </a:pPr>
            <a:r>
              <a:rPr lang="ja-JP" altLang="en-US" dirty="0"/>
              <a:t>ハク</a:t>
            </a:r>
            <a:r>
              <a:rPr lang="ja-JP" altLang="en-US" dirty="0" smtClean="0"/>
              <a:t>ちゃん：「切った木はどうなるの？」</a:t>
            </a:r>
          </a:p>
          <a:p>
            <a:endParaRPr lang="ja-JP" altLang="en-US" dirty="0" smtClean="0"/>
          </a:p>
          <a:p>
            <a:pPr marL="0" indent="0">
              <a:buNone/>
            </a:pPr>
            <a:r>
              <a:rPr lang="ja-JP" altLang="en-US" dirty="0" smtClean="0"/>
              <a:t>森の先生：「切った木は、丸太にしてから工場に運</a:t>
            </a:r>
            <a:r>
              <a:rPr lang="ja-JP" altLang="en-US" dirty="0"/>
              <a:t>ぶん</a:t>
            </a:r>
            <a:r>
              <a:rPr lang="ja-JP" altLang="en-US" dirty="0" smtClean="0"/>
              <a:t>だ。工場でいろいろな大きさや形にしてから、みんなが使いたい物に変身させるんだ」</a:t>
            </a:r>
            <a:endParaRPr lang="en-US" altLang="ja-JP" dirty="0" smtClean="0"/>
          </a:p>
          <a:p>
            <a:pPr marL="0" indent="0">
              <a:buNone/>
            </a:pPr>
            <a:r>
              <a:rPr lang="ja-JP" altLang="en-US" dirty="0"/>
              <a:t>「</a:t>
            </a:r>
            <a:r>
              <a:rPr lang="ja-JP" altLang="en-US" dirty="0" smtClean="0"/>
              <a:t>ハクちゃんの使っているおはしや椅子や、積み木も木を変身させたものなんだよ」</a:t>
            </a:r>
          </a:p>
          <a:p>
            <a:pPr marL="0" indent="0">
              <a:buNone/>
            </a:pPr>
            <a:r>
              <a:rPr lang="ja-JP" altLang="en-US" sz="2200" dirty="0"/>
              <a:t>（聞き手に身の回りにある木で作られている物が何か問いかける時間を設けても良い）</a:t>
            </a:r>
          </a:p>
          <a:p>
            <a:endParaRPr lang="ja-JP" altLang="en-US" dirty="0" smtClean="0"/>
          </a:p>
          <a:p>
            <a:pPr marL="0" indent="0">
              <a:buNone/>
            </a:pPr>
            <a:r>
              <a:rPr lang="ja-JP" altLang="en-US" dirty="0" smtClean="0"/>
              <a:t>ハクちゃん</a:t>
            </a:r>
            <a:r>
              <a:rPr lang="ja-JP" altLang="en-US" dirty="0"/>
              <a:t>：</a:t>
            </a:r>
            <a:r>
              <a:rPr lang="ja-JP" altLang="en-US" dirty="0" smtClean="0"/>
              <a:t>「すごい！木をすっきりさせることって大事なんだね。木を大切に使って、また新しいものに変身させるんだ！」</a:t>
            </a:r>
            <a:endParaRPr lang="en-US" altLang="ja-JP" dirty="0" smtClean="0"/>
          </a:p>
          <a:p>
            <a:pPr marL="0" indent="0">
              <a:buNone/>
            </a:pPr>
            <a:endParaRPr kumimoji="1" lang="ja-JP" altLang="en-US" dirty="0"/>
          </a:p>
        </p:txBody>
      </p:sp>
      <p:sp>
        <p:nvSpPr>
          <p:cNvPr id="2" name="正方形/長方形 1"/>
          <p:cNvSpPr/>
          <p:nvPr/>
        </p:nvSpPr>
        <p:spPr>
          <a:xfrm>
            <a:off x="4631634" y="6191665"/>
            <a:ext cx="3101009" cy="369332"/>
          </a:xfrm>
          <a:prstGeom prst="rect">
            <a:avLst/>
          </a:prstGeom>
        </p:spPr>
        <p:txBody>
          <a:bodyPr wrap="square">
            <a:spAutoFit/>
          </a:bodyPr>
          <a:lstStyle/>
          <a:p>
            <a:pPr>
              <a:spcAft>
                <a:spcPts val="0"/>
              </a:spcAft>
            </a:pPr>
            <a:r>
              <a:rPr lang="ja-JP" altLang="ja-JP" dirty="0">
                <a:latin typeface="游ゴシック" panose="020B0400000000000000" pitchFamily="50" charset="-128"/>
                <a:cs typeface="Courier New" panose="02070309020205020404" pitchFamily="49" charset="0"/>
              </a:rPr>
              <a:t>絵</a:t>
            </a:r>
            <a:r>
              <a:rPr lang="en-US" altLang="ja-JP" dirty="0">
                <a:latin typeface="游ゴシック" panose="020B0400000000000000" pitchFamily="50" charset="-128"/>
                <a:cs typeface="Courier New" panose="02070309020205020404" pitchFamily="49" charset="0"/>
              </a:rPr>
              <a:t>: </a:t>
            </a:r>
            <a:r>
              <a:rPr lang="ja-JP" altLang="en-US" dirty="0">
                <a:latin typeface="游ゴシック" panose="020B0400000000000000" pitchFamily="50" charset="-128"/>
                <a:cs typeface="Courier New" panose="02070309020205020404" pitchFamily="49" charset="0"/>
              </a:rPr>
              <a:t>身の</a:t>
            </a:r>
            <a:r>
              <a:rPr lang="ja-JP" altLang="en-US" dirty="0" smtClean="0">
                <a:latin typeface="游ゴシック" panose="020B0400000000000000" pitchFamily="50" charset="-128"/>
                <a:cs typeface="Courier New" panose="02070309020205020404" pitchFamily="49" charset="0"/>
              </a:rPr>
              <a:t>回りの木の物</a:t>
            </a:r>
            <a:endParaRPr lang="ja-JP" altLang="ja-JP" dirty="0">
              <a:latin typeface="游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7342589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536713"/>
            <a:ext cx="10515600" cy="5640250"/>
          </a:xfrm>
        </p:spPr>
        <p:txBody>
          <a:bodyPr/>
          <a:lstStyle/>
          <a:p>
            <a:pPr marL="0" indent="0">
              <a:buNone/>
            </a:pPr>
            <a:r>
              <a:rPr lang="ja-JP" altLang="en-US" dirty="0" smtClean="0"/>
              <a:t>⑧</a:t>
            </a:r>
            <a:endParaRPr lang="ja-JP" altLang="en-US" dirty="0" smtClean="0"/>
          </a:p>
          <a:p>
            <a:pPr marL="0" indent="0">
              <a:buNone/>
            </a:pPr>
            <a:r>
              <a:rPr lang="ja-JP" altLang="en-US" dirty="0" smtClean="0"/>
              <a:t>ハクちゃんは、木や森の大切さ、そして木をすっきりさせることの大切さがわかりました。</a:t>
            </a:r>
          </a:p>
          <a:p>
            <a:endParaRPr lang="ja-JP" altLang="en-US" dirty="0" smtClean="0"/>
          </a:p>
          <a:p>
            <a:pPr marL="0" indent="0">
              <a:buNone/>
            </a:pPr>
            <a:r>
              <a:rPr lang="ja-JP" altLang="en-US" dirty="0" smtClean="0"/>
              <a:t>ハクちゃん：「みんなも木を大切にしてね！そして、身近な木がどんなものに変身するのか、考えてみてね！」</a:t>
            </a:r>
          </a:p>
          <a:p>
            <a:pPr marL="0" indent="0">
              <a:buNone/>
            </a:pPr>
            <a:endParaRPr kumimoji="1" lang="ja-JP" altLang="en-US" dirty="0"/>
          </a:p>
        </p:txBody>
      </p:sp>
      <p:sp>
        <p:nvSpPr>
          <p:cNvPr id="2" name="正方形/長方形 1"/>
          <p:cNvSpPr/>
          <p:nvPr/>
        </p:nvSpPr>
        <p:spPr>
          <a:xfrm>
            <a:off x="5148470" y="5724939"/>
            <a:ext cx="2226365" cy="369332"/>
          </a:xfrm>
          <a:prstGeom prst="rect">
            <a:avLst/>
          </a:prstGeom>
        </p:spPr>
        <p:txBody>
          <a:bodyPr wrap="square">
            <a:spAutoFit/>
          </a:bodyPr>
          <a:lstStyle/>
          <a:p>
            <a:pPr>
              <a:spcAft>
                <a:spcPts val="0"/>
              </a:spcAft>
            </a:pPr>
            <a:r>
              <a:rPr lang="ja-JP" altLang="ja-JP" dirty="0">
                <a:latin typeface="游ゴシック" panose="020B0400000000000000" pitchFamily="50" charset="-128"/>
                <a:cs typeface="Courier New" panose="02070309020205020404" pitchFamily="49" charset="0"/>
              </a:rPr>
              <a:t>絵</a:t>
            </a:r>
            <a:r>
              <a:rPr lang="en-US" altLang="ja-JP" dirty="0">
                <a:latin typeface="游ゴシック" panose="020B0400000000000000" pitchFamily="50" charset="-128"/>
                <a:cs typeface="Courier New" panose="02070309020205020404" pitchFamily="49" charset="0"/>
              </a:rPr>
              <a:t>: </a:t>
            </a:r>
            <a:r>
              <a:rPr lang="ja-JP" altLang="ja-JP" dirty="0">
                <a:latin typeface="游ゴシック" panose="020B0400000000000000" pitchFamily="50" charset="-128"/>
                <a:cs typeface="Courier New" panose="02070309020205020404" pitchFamily="49" charset="0"/>
              </a:rPr>
              <a:t>ハク</a:t>
            </a:r>
            <a:r>
              <a:rPr lang="ja-JP" altLang="ja-JP" dirty="0" smtClean="0">
                <a:latin typeface="游ゴシック" panose="020B0400000000000000" pitchFamily="50" charset="-128"/>
                <a:cs typeface="Courier New" panose="02070309020205020404" pitchFamily="49" charset="0"/>
              </a:rPr>
              <a:t>ちゃん</a:t>
            </a:r>
            <a:r>
              <a:rPr lang="ja-JP" altLang="en-US" dirty="0" smtClean="0">
                <a:latin typeface="游ゴシック" panose="020B0400000000000000" pitchFamily="50" charset="-128"/>
                <a:cs typeface="Courier New" panose="02070309020205020404" pitchFamily="49" charset="0"/>
              </a:rPr>
              <a:t>と木</a:t>
            </a:r>
            <a:r>
              <a:rPr lang="ja-JP" altLang="ja-JP" dirty="0" smtClean="0">
                <a:latin typeface="游ゴシック" panose="020B0400000000000000" pitchFamily="50" charset="-128"/>
                <a:cs typeface="Courier New" panose="02070309020205020404" pitchFamily="49" charset="0"/>
              </a:rPr>
              <a:t>。</a:t>
            </a:r>
            <a:endParaRPr lang="ja-JP" altLang="ja-JP" dirty="0">
              <a:latin typeface="游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7975832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1516</TotalTime>
  <Words>604</Words>
  <Application>Microsoft Office PowerPoint</Application>
  <PresentationFormat>ワイド画面</PresentationFormat>
  <Paragraphs>52</Paragraphs>
  <Slides>8</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8</vt:i4>
      </vt:variant>
    </vt:vector>
  </HeadingPairs>
  <TitlesOfParts>
    <vt:vector size="13" baseType="lpstr">
      <vt:lpstr>游ゴシック</vt:lpstr>
      <vt:lpstr>游ゴシック Light</vt:lpstr>
      <vt:lpstr>Arial</vt:lpstr>
      <vt:lpstr>Courier New</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板橋区IT推進室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コメント</dc:creator>
  <cp:lastModifiedBy>コメント</cp:lastModifiedBy>
  <cp:revision>76</cp:revision>
  <cp:lastPrinted>2024-09-11T04:14:39Z</cp:lastPrinted>
  <dcterms:created xsi:type="dcterms:W3CDTF">2024-08-02T08:25:16Z</dcterms:created>
  <dcterms:modified xsi:type="dcterms:W3CDTF">2024-09-17T04:40:42Z</dcterms:modified>
</cp:coreProperties>
</file>