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10691813" cy="15119350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9F179"/>
    <a:srgbClr val="A2F6AC"/>
    <a:srgbClr val="A2F6D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288" y="-5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6038" y="0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B4195F9-FC0D-49C0-9F11-AC1D6B1ECF23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17738" y="1243013"/>
            <a:ext cx="2371725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1038" y="4783138"/>
            <a:ext cx="5445125" cy="39131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6038" y="9440863"/>
            <a:ext cx="2949575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793084-C664-41A1-B9CB-144E32A9602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487418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2474395"/>
            <a:ext cx="9088041" cy="5263774"/>
          </a:xfrm>
        </p:spPr>
        <p:txBody>
          <a:bodyPr anchor="b"/>
          <a:lstStyle>
            <a:lvl1pPr algn="ctr">
              <a:defRPr sz="701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7941160"/>
            <a:ext cx="8018860" cy="3650342"/>
          </a:xfrm>
        </p:spPr>
        <p:txBody>
          <a:bodyPr/>
          <a:lstStyle>
            <a:lvl1pPr marL="0" indent="0" algn="ctr">
              <a:buNone/>
              <a:defRPr sz="2806"/>
            </a:lvl1pPr>
            <a:lvl2pPr marL="534604" indent="0" algn="ctr">
              <a:buNone/>
              <a:defRPr sz="2339"/>
            </a:lvl2pPr>
            <a:lvl3pPr marL="1069208" indent="0" algn="ctr">
              <a:buNone/>
              <a:defRPr sz="2105"/>
            </a:lvl3pPr>
            <a:lvl4pPr marL="1603812" indent="0" algn="ctr">
              <a:buNone/>
              <a:defRPr sz="1871"/>
            </a:lvl4pPr>
            <a:lvl5pPr marL="2138416" indent="0" algn="ctr">
              <a:buNone/>
              <a:defRPr sz="1871"/>
            </a:lvl5pPr>
            <a:lvl6pPr marL="2673020" indent="0" algn="ctr">
              <a:buNone/>
              <a:defRPr sz="1871"/>
            </a:lvl6pPr>
            <a:lvl7pPr marL="3207624" indent="0" algn="ctr">
              <a:buNone/>
              <a:defRPr sz="1871"/>
            </a:lvl7pPr>
            <a:lvl8pPr marL="3742228" indent="0" algn="ctr">
              <a:buNone/>
              <a:defRPr sz="1871"/>
            </a:lvl8pPr>
            <a:lvl9pPr marL="4276832" indent="0" algn="ctr">
              <a:buNone/>
              <a:defRPr sz="1871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0104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8685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804966"/>
            <a:ext cx="2305422" cy="12812950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804966"/>
            <a:ext cx="6782619" cy="12812950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3730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93487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3769342"/>
            <a:ext cx="9221689" cy="6289229"/>
          </a:xfrm>
        </p:spPr>
        <p:txBody>
          <a:bodyPr anchor="b"/>
          <a:lstStyle>
            <a:lvl1pPr>
              <a:defRPr sz="7016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10118069"/>
            <a:ext cx="9221689" cy="3307357"/>
          </a:xfrm>
        </p:spPr>
        <p:txBody>
          <a:bodyPr/>
          <a:lstStyle>
            <a:lvl1pPr marL="0" indent="0">
              <a:buNone/>
              <a:defRPr sz="2806">
                <a:solidFill>
                  <a:schemeClr val="tx1"/>
                </a:solidFill>
              </a:defRPr>
            </a:lvl1pPr>
            <a:lvl2pPr marL="534604" indent="0">
              <a:buNone/>
              <a:defRPr sz="2339">
                <a:solidFill>
                  <a:schemeClr val="tx1">
                    <a:tint val="75000"/>
                  </a:schemeClr>
                </a:solidFill>
              </a:defRPr>
            </a:lvl2pPr>
            <a:lvl3pPr marL="1069208" indent="0">
              <a:buNone/>
              <a:defRPr sz="2105">
                <a:solidFill>
                  <a:schemeClr val="tx1">
                    <a:tint val="75000"/>
                  </a:schemeClr>
                </a:solidFill>
              </a:defRPr>
            </a:lvl3pPr>
            <a:lvl4pPr marL="160381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4pPr>
            <a:lvl5pPr marL="2138416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5pPr>
            <a:lvl6pPr marL="2673020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6pPr>
            <a:lvl7pPr marL="3207624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7pPr>
            <a:lvl8pPr marL="3742228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8pPr>
            <a:lvl9pPr marL="4276832" indent="0">
              <a:buNone/>
              <a:defRPr sz="187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9328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4024827"/>
            <a:ext cx="4544021" cy="959308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4024827"/>
            <a:ext cx="4544021" cy="9593089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04398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804969"/>
            <a:ext cx="9221689" cy="292237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3706342"/>
            <a:ext cx="4523137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5522763"/>
            <a:ext cx="4523137" cy="812315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3706342"/>
            <a:ext cx="4545413" cy="1816421"/>
          </a:xfrm>
        </p:spPr>
        <p:txBody>
          <a:bodyPr anchor="b"/>
          <a:lstStyle>
            <a:lvl1pPr marL="0" indent="0">
              <a:buNone/>
              <a:defRPr sz="2806" b="1"/>
            </a:lvl1pPr>
            <a:lvl2pPr marL="534604" indent="0">
              <a:buNone/>
              <a:defRPr sz="2339" b="1"/>
            </a:lvl2pPr>
            <a:lvl3pPr marL="1069208" indent="0">
              <a:buNone/>
              <a:defRPr sz="2105" b="1"/>
            </a:lvl3pPr>
            <a:lvl4pPr marL="1603812" indent="0">
              <a:buNone/>
              <a:defRPr sz="1871" b="1"/>
            </a:lvl4pPr>
            <a:lvl5pPr marL="2138416" indent="0">
              <a:buNone/>
              <a:defRPr sz="1871" b="1"/>
            </a:lvl5pPr>
            <a:lvl6pPr marL="2673020" indent="0">
              <a:buNone/>
              <a:defRPr sz="1871" b="1"/>
            </a:lvl6pPr>
            <a:lvl7pPr marL="3207624" indent="0">
              <a:buNone/>
              <a:defRPr sz="1871" b="1"/>
            </a:lvl7pPr>
            <a:lvl8pPr marL="3742228" indent="0">
              <a:buNone/>
              <a:defRPr sz="1871" b="1"/>
            </a:lvl8pPr>
            <a:lvl9pPr marL="4276832" indent="0">
              <a:buNone/>
              <a:defRPr sz="187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5522763"/>
            <a:ext cx="4545413" cy="812315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947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86353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540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2176910"/>
            <a:ext cx="5412730" cy="10744538"/>
          </a:xfrm>
        </p:spPr>
        <p:txBody>
          <a:bodyPr/>
          <a:lstStyle>
            <a:lvl1pPr>
              <a:defRPr sz="3742"/>
            </a:lvl1pPr>
            <a:lvl2pPr>
              <a:defRPr sz="3274"/>
            </a:lvl2pPr>
            <a:lvl3pPr>
              <a:defRPr sz="2806"/>
            </a:lvl3pPr>
            <a:lvl4pPr>
              <a:defRPr sz="2339"/>
            </a:lvl4pPr>
            <a:lvl5pPr>
              <a:defRPr sz="2339"/>
            </a:lvl5pPr>
            <a:lvl6pPr>
              <a:defRPr sz="2339"/>
            </a:lvl6pPr>
            <a:lvl7pPr>
              <a:defRPr sz="2339"/>
            </a:lvl7pPr>
            <a:lvl8pPr>
              <a:defRPr sz="2339"/>
            </a:lvl8pPr>
            <a:lvl9pPr>
              <a:defRPr sz="233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401490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1007957"/>
            <a:ext cx="3448388" cy="3527848"/>
          </a:xfrm>
        </p:spPr>
        <p:txBody>
          <a:bodyPr anchor="b"/>
          <a:lstStyle>
            <a:lvl1pPr>
              <a:defRPr sz="3742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2176910"/>
            <a:ext cx="5412730" cy="10744538"/>
          </a:xfrm>
        </p:spPr>
        <p:txBody>
          <a:bodyPr anchor="t"/>
          <a:lstStyle>
            <a:lvl1pPr marL="0" indent="0">
              <a:buNone/>
              <a:defRPr sz="3742"/>
            </a:lvl1pPr>
            <a:lvl2pPr marL="534604" indent="0">
              <a:buNone/>
              <a:defRPr sz="3274"/>
            </a:lvl2pPr>
            <a:lvl3pPr marL="1069208" indent="0">
              <a:buNone/>
              <a:defRPr sz="2806"/>
            </a:lvl3pPr>
            <a:lvl4pPr marL="1603812" indent="0">
              <a:buNone/>
              <a:defRPr sz="2339"/>
            </a:lvl4pPr>
            <a:lvl5pPr marL="2138416" indent="0">
              <a:buNone/>
              <a:defRPr sz="2339"/>
            </a:lvl5pPr>
            <a:lvl6pPr marL="2673020" indent="0">
              <a:buNone/>
              <a:defRPr sz="2339"/>
            </a:lvl6pPr>
            <a:lvl7pPr marL="3207624" indent="0">
              <a:buNone/>
              <a:defRPr sz="2339"/>
            </a:lvl7pPr>
            <a:lvl8pPr marL="3742228" indent="0">
              <a:buNone/>
              <a:defRPr sz="2339"/>
            </a:lvl8pPr>
            <a:lvl9pPr marL="4276832" indent="0">
              <a:buNone/>
              <a:defRPr sz="2339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4535805"/>
            <a:ext cx="3448388" cy="8403140"/>
          </a:xfrm>
        </p:spPr>
        <p:txBody>
          <a:bodyPr/>
          <a:lstStyle>
            <a:lvl1pPr marL="0" indent="0">
              <a:buNone/>
              <a:defRPr sz="1871"/>
            </a:lvl1pPr>
            <a:lvl2pPr marL="534604" indent="0">
              <a:buNone/>
              <a:defRPr sz="1637"/>
            </a:lvl2pPr>
            <a:lvl3pPr marL="1069208" indent="0">
              <a:buNone/>
              <a:defRPr sz="1403"/>
            </a:lvl3pPr>
            <a:lvl4pPr marL="1603812" indent="0">
              <a:buNone/>
              <a:defRPr sz="1169"/>
            </a:lvl4pPr>
            <a:lvl5pPr marL="2138416" indent="0">
              <a:buNone/>
              <a:defRPr sz="1169"/>
            </a:lvl5pPr>
            <a:lvl6pPr marL="2673020" indent="0">
              <a:buNone/>
              <a:defRPr sz="1169"/>
            </a:lvl6pPr>
            <a:lvl7pPr marL="3207624" indent="0">
              <a:buNone/>
              <a:defRPr sz="1169"/>
            </a:lvl7pPr>
            <a:lvl8pPr marL="3742228" indent="0">
              <a:buNone/>
              <a:defRPr sz="1169"/>
            </a:lvl8pPr>
            <a:lvl9pPr marL="4276832" indent="0">
              <a:buNone/>
              <a:defRPr sz="1169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97991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804969"/>
            <a:ext cx="9221689" cy="29223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4024827"/>
            <a:ext cx="9221689" cy="959308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DB7BD5-6AD0-4DEC-8A4F-3C4D1EBF1294}" type="datetimeFigureOut">
              <a:rPr kumimoji="1" lang="ja-JP" altLang="en-US" smtClean="0"/>
              <a:t>2025/6/6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14013401"/>
            <a:ext cx="3608487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14013401"/>
            <a:ext cx="2405658" cy="8049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651C0F-8BCC-43C9-9CF8-29F0D910789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85160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1069208" rtl="0" eaLnBrk="1" latinLnBrk="0" hangingPunct="1">
        <a:lnSpc>
          <a:spcPct val="90000"/>
        </a:lnSpc>
        <a:spcBef>
          <a:spcPct val="0"/>
        </a:spcBef>
        <a:buNone/>
        <a:defRPr kumimoji="1" sz="514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302" indent="-267302" algn="l" defTabSz="1069208" rtl="0" eaLnBrk="1" latinLnBrk="0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kumimoji="1" sz="3274" kern="1200">
          <a:solidFill>
            <a:schemeClr val="tx1"/>
          </a:solidFill>
          <a:latin typeface="+mn-lt"/>
          <a:ea typeface="+mn-ea"/>
          <a:cs typeface="+mn-cs"/>
        </a:defRPr>
      </a:lvl1pPr>
      <a:lvl2pPr marL="80190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806" kern="1200">
          <a:solidFill>
            <a:schemeClr val="tx1"/>
          </a:solidFill>
          <a:latin typeface="+mn-lt"/>
          <a:ea typeface="+mn-ea"/>
          <a:cs typeface="+mn-cs"/>
        </a:defRPr>
      </a:lvl2pPr>
      <a:lvl3pPr marL="133651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339" kern="1200">
          <a:solidFill>
            <a:schemeClr val="tx1"/>
          </a:solidFill>
          <a:latin typeface="+mn-lt"/>
          <a:ea typeface="+mn-ea"/>
          <a:cs typeface="+mn-cs"/>
        </a:defRPr>
      </a:lvl3pPr>
      <a:lvl4pPr marL="187111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405718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940322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474926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4009530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544134" indent="-267302" algn="l" defTabSz="1069208" rtl="0" eaLnBrk="1" latinLnBrk="0" hangingPunct="1">
        <a:lnSpc>
          <a:spcPct val="90000"/>
        </a:lnSpc>
        <a:spcBef>
          <a:spcPts val="585"/>
        </a:spcBef>
        <a:buFont typeface="Arial" panose="020B0604020202020204" pitchFamily="34" charset="0"/>
        <a:buChar char="•"/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1pPr>
      <a:lvl2pPr marL="53460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2pPr>
      <a:lvl3pPr marL="106920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3pPr>
      <a:lvl4pPr marL="160381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4pPr>
      <a:lvl5pPr marL="2138416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5pPr>
      <a:lvl6pPr marL="2673020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6pPr>
      <a:lvl7pPr marL="3207624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7pPr>
      <a:lvl8pPr marL="3742228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8pPr>
      <a:lvl9pPr marL="4276832" algn="l" defTabSz="1069208" rtl="0" eaLnBrk="1" latinLnBrk="0" hangingPunct="1">
        <a:defRPr kumimoji="1" sz="210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microsoft.com/office/2007/relationships/hdphoto" Target="../media/hdphoto1.wdp"/><Relationship Id="rId7" Type="http://schemas.microsoft.com/office/2007/relationships/hdphoto" Target="../media/hdphoto3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6" name="図 85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8353" l="538" r="9946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 rot="20839058">
            <a:off x="5201787" y="10758804"/>
            <a:ext cx="3808990" cy="2726145"/>
          </a:xfrm>
          <a:prstGeom prst="rect">
            <a:avLst/>
          </a:prstGeom>
        </p:spPr>
      </p:pic>
      <p:sp>
        <p:nvSpPr>
          <p:cNvPr id="2" name="正方形/長方形 1"/>
          <p:cNvSpPr/>
          <p:nvPr/>
        </p:nvSpPr>
        <p:spPr>
          <a:xfrm>
            <a:off x="-1" y="1144429"/>
            <a:ext cx="10691814" cy="345139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円形吹き出し 13"/>
          <p:cNvSpPr/>
          <p:nvPr/>
        </p:nvSpPr>
        <p:spPr>
          <a:xfrm>
            <a:off x="6819899" y="37979"/>
            <a:ext cx="3640889" cy="1249682"/>
          </a:xfrm>
          <a:prstGeom prst="wedgeEllipseCallout">
            <a:avLst>
              <a:gd name="adj1" fmla="val -41370"/>
              <a:gd name="adj2" fmla="val 50641"/>
            </a:avLst>
          </a:prstGeom>
          <a:solidFill>
            <a:schemeClr val="bg1"/>
          </a:solidFill>
          <a:ln w="5715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正方形/長方形 20"/>
          <p:cNvSpPr/>
          <p:nvPr/>
        </p:nvSpPr>
        <p:spPr>
          <a:xfrm>
            <a:off x="0" y="13754514"/>
            <a:ext cx="10691814" cy="1349053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73398" y="212147"/>
            <a:ext cx="65703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ja-JP" sz="4800" spc="-1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国民健康保険</a:t>
            </a:r>
            <a:r>
              <a:rPr lang="ja-JP" altLang="ja-JP" sz="2400" spc="-15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に加入されている方へ</a:t>
            </a:r>
            <a:endParaRPr kumimoji="1" lang="ja-JP" altLang="en-US" sz="2400" spc="-15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0" y="1158343"/>
            <a:ext cx="1071632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8400" spc="-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保険証</a:t>
            </a:r>
            <a:r>
              <a:rPr lang="ja-JP" altLang="en-US" sz="6000" spc="-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の</a:t>
            </a:r>
            <a:r>
              <a:rPr lang="ja-JP" altLang="en-US" sz="8400" spc="-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有効</a:t>
            </a:r>
            <a:r>
              <a:rPr lang="ja-JP" altLang="en-US" sz="8400" spc="-3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期限</a:t>
            </a:r>
            <a:r>
              <a:rPr lang="ja-JP" altLang="en-US" sz="6000" spc="-3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</a:t>
            </a:r>
            <a:endParaRPr lang="en-US" altLang="ja-JP" sz="8000" spc="-3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ja-JP" altLang="en-US" sz="8400" spc="-3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令和７年９月</a:t>
            </a:r>
            <a:r>
              <a:rPr lang="ja-JP" altLang="en-US" sz="8400" spc="-3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３０</a:t>
            </a:r>
            <a:r>
              <a:rPr lang="ja-JP" altLang="en-US" sz="8400" spc="-3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日</a:t>
            </a:r>
            <a:r>
              <a:rPr lang="en-US" altLang="ja-JP" sz="3800" spc="-3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※</a:t>
            </a:r>
            <a:r>
              <a:rPr kumimoji="1" lang="ja-JP" altLang="en-US" sz="6000" spc="-300" dirty="0" smtClean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です</a:t>
            </a:r>
            <a:endParaRPr lang="en-US" altLang="ja-JP" sz="4000" spc="-300" dirty="0" smtClean="0">
              <a:solidFill>
                <a:schemeClr val="bg1"/>
              </a:solidFill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557111" y="3855673"/>
            <a:ext cx="9364889" cy="732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30000"/>
              </a:lnSpc>
            </a:pPr>
            <a:r>
              <a:rPr lang="en-US" altLang="ja-JP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※</a:t>
            </a:r>
            <a:r>
              <a:rPr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有効期限が異なる方　■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令和７年９月</a:t>
            </a:r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３０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</a:t>
            </a:r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まで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</a:t>
            </a:r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７５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歳</a:t>
            </a:r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になる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方：</a:t>
            </a:r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７５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歳</a:t>
            </a:r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の誕生日の前日まで</a:t>
            </a:r>
            <a:endParaRPr kumimoji="1" lang="en-US" altLang="ja-JP" sz="1600" b="1" dirty="0">
              <a:solidFill>
                <a:schemeClr val="bg1"/>
              </a:solidFill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pPr>
              <a:lnSpc>
                <a:spcPct val="130000"/>
              </a:lnSpc>
            </a:pPr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　　　　　　　　　■令和７年９月</a:t>
            </a:r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３０</a:t>
            </a:r>
            <a:r>
              <a:rPr kumimoji="1" lang="ja-JP" altLang="en-US" sz="1600" b="1" dirty="0" smtClean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日までに在留期限が切れる方：在留</a:t>
            </a:r>
            <a:r>
              <a:rPr kumimoji="1" lang="ja-JP" altLang="en-US" sz="1600" b="1" dirty="0">
                <a:solidFill>
                  <a:schemeClr val="bg1"/>
                </a:solidFill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期限の翌日まで</a:t>
            </a:r>
          </a:p>
        </p:txBody>
      </p:sp>
      <p:grpSp>
        <p:nvGrpSpPr>
          <p:cNvPr id="3" name="グループ化 2"/>
          <p:cNvGrpSpPr/>
          <p:nvPr/>
        </p:nvGrpSpPr>
        <p:grpSpPr>
          <a:xfrm>
            <a:off x="112375" y="5548194"/>
            <a:ext cx="5053605" cy="935697"/>
            <a:chOff x="676312" y="7118398"/>
            <a:chExt cx="4261441" cy="400110"/>
          </a:xfrm>
        </p:grpSpPr>
        <p:sp>
          <p:nvSpPr>
            <p:cNvPr id="16" name="角丸四角形 15"/>
            <p:cNvSpPr/>
            <p:nvPr/>
          </p:nvSpPr>
          <p:spPr>
            <a:xfrm>
              <a:off x="689753" y="7118398"/>
              <a:ext cx="4248000" cy="400110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2400"/>
            </a:p>
          </p:txBody>
        </p:sp>
        <p:sp>
          <p:nvSpPr>
            <p:cNvPr id="10" name="テキスト ボックス 9"/>
            <p:cNvSpPr txBox="1"/>
            <p:nvPr/>
          </p:nvSpPr>
          <p:spPr>
            <a:xfrm>
              <a:off x="676312" y="7164459"/>
              <a:ext cx="4247999" cy="2352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2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マイナ</a:t>
              </a:r>
              <a:r>
                <a:rPr lang="ja-JP" altLang="en-US" sz="3200" dirty="0" smtClean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保険証をお持ちの方</a:t>
              </a:r>
              <a:endParaRPr lang="ja-JP" altLang="en-US" sz="3200" dirty="0">
                <a:solidFill>
                  <a:schemeClr val="bg1"/>
                </a:solidFill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grpSp>
        <p:nvGrpSpPr>
          <p:cNvPr id="24" name="グループ化 23"/>
          <p:cNvGrpSpPr/>
          <p:nvPr/>
        </p:nvGrpSpPr>
        <p:grpSpPr>
          <a:xfrm>
            <a:off x="5294426" y="5538379"/>
            <a:ext cx="5421894" cy="962886"/>
            <a:chOff x="5587288" y="7096943"/>
            <a:chExt cx="4588076" cy="400110"/>
          </a:xfrm>
        </p:grpSpPr>
        <p:sp>
          <p:nvSpPr>
            <p:cNvPr id="20" name="角丸四角形 19"/>
            <p:cNvSpPr/>
            <p:nvPr/>
          </p:nvSpPr>
          <p:spPr>
            <a:xfrm>
              <a:off x="5755514" y="7096943"/>
              <a:ext cx="4248000" cy="400110"/>
            </a:xfrm>
            <a:prstGeom prst="roundRect">
              <a:avLst>
                <a:gd name="adj" fmla="val 50000"/>
              </a:avLst>
            </a:prstGeom>
            <a:solidFill>
              <a:schemeClr val="bg2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1" name="テキスト ボックス 10"/>
            <p:cNvSpPr txBox="1"/>
            <p:nvPr/>
          </p:nvSpPr>
          <p:spPr>
            <a:xfrm>
              <a:off x="5587288" y="7161341"/>
              <a:ext cx="4588076" cy="23008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000" dirty="0">
                  <a:solidFill>
                    <a:schemeClr val="bg1"/>
                  </a:solidFill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マイナ保険証をお持ちでない方</a:t>
              </a:r>
            </a:p>
          </p:txBody>
        </p:sp>
      </p:grpSp>
      <p:grpSp>
        <p:nvGrpSpPr>
          <p:cNvPr id="47" name="グループ化 46"/>
          <p:cNvGrpSpPr/>
          <p:nvPr/>
        </p:nvGrpSpPr>
        <p:grpSpPr>
          <a:xfrm>
            <a:off x="77514" y="6739467"/>
            <a:ext cx="5237849" cy="978065"/>
            <a:chOff x="687758" y="11831435"/>
            <a:chExt cx="4304249" cy="855281"/>
          </a:xfrm>
        </p:grpSpPr>
        <p:sp>
          <p:nvSpPr>
            <p:cNvPr id="27" name="角丸四角形 26"/>
            <p:cNvSpPr/>
            <p:nvPr/>
          </p:nvSpPr>
          <p:spPr>
            <a:xfrm>
              <a:off x="729503" y="11831435"/>
              <a:ext cx="4208250" cy="855281"/>
            </a:xfrm>
            <a:prstGeom prst="roundRect">
              <a:avLst>
                <a:gd name="adj" fmla="val 8237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2" name="テキスト ボックス 11"/>
            <p:cNvSpPr txBox="1"/>
            <p:nvPr/>
          </p:nvSpPr>
          <p:spPr>
            <a:xfrm>
              <a:off x="687758" y="11891489"/>
              <a:ext cx="4304249" cy="7266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資格情報通知書（資格情報のお知らせ</a:t>
              </a:r>
              <a:r>
                <a:rPr lang="ja-JP" altLang="en-US" sz="24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）</a:t>
              </a:r>
              <a:endParaRPr lang="en-US" altLang="ja-JP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pPr algn="ctr"/>
              <a:r>
                <a:rPr lang="en-US" altLang="ja-JP" sz="24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【</a:t>
              </a:r>
              <a:r>
                <a:rPr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Ａ４</a:t>
              </a:r>
              <a:r>
                <a:rPr lang="ja-JP" altLang="en-US" sz="24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サイズ・白色</a:t>
              </a:r>
              <a:r>
                <a:rPr lang="en-US" altLang="ja-JP" sz="24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】</a:t>
              </a:r>
              <a:r>
                <a:rPr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　普通</a:t>
              </a:r>
              <a:r>
                <a:rPr lang="ja-JP" altLang="en-US" sz="24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郵便</a:t>
              </a:r>
              <a:endPara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grpSp>
        <p:nvGrpSpPr>
          <p:cNvPr id="49" name="グループ化 48"/>
          <p:cNvGrpSpPr/>
          <p:nvPr/>
        </p:nvGrpSpPr>
        <p:grpSpPr>
          <a:xfrm>
            <a:off x="5493225" y="6749376"/>
            <a:ext cx="5020013" cy="978049"/>
            <a:chOff x="5755513" y="11831438"/>
            <a:chExt cx="4300192" cy="851466"/>
          </a:xfrm>
        </p:grpSpPr>
        <p:sp>
          <p:nvSpPr>
            <p:cNvPr id="28" name="角丸四角形 27"/>
            <p:cNvSpPr/>
            <p:nvPr/>
          </p:nvSpPr>
          <p:spPr>
            <a:xfrm>
              <a:off x="5755513" y="11831438"/>
              <a:ext cx="4262937" cy="851466"/>
            </a:xfrm>
            <a:prstGeom prst="roundRect">
              <a:avLst>
                <a:gd name="adj" fmla="val 9934"/>
              </a:avLst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3" name="テキスト ボックス 12"/>
            <p:cNvSpPr txBox="1"/>
            <p:nvPr/>
          </p:nvSpPr>
          <p:spPr>
            <a:xfrm>
              <a:off x="5812067" y="11885136"/>
              <a:ext cx="4243638" cy="7234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資格確認書</a:t>
              </a:r>
              <a:endParaRPr lang="en-US" altLang="ja-JP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  <a:p>
              <a:pPr algn="ctr"/>
              <a:r>
                <a:rPr lang="en-US" altLang="ja-JP" sz="24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【</a:t>
              </a:r>
              <a:r>
                <a:rPr lang="ja-JP" altLang="en-US" sz="24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カード型・ピンク色</a:t>
              </a:r>
              <a:r>
                <a:rPr lang="en-US" altLang="ja-JP" sz="24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】</a:t>
              </a:r>
              <a:r>
                <a:rPr lang="ja-JP" altLang="en-US" sz="24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 簡易書留</a:t>
              </a:r>
              <a:endParaRPr lang="ja-JP" altLang="en-US" sz="24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grpSp>
        <p:nvGrpSpPr>
          <p:cNvPr id="25" name="グループ化 24"/>
          <p:cNvGrpSpPr/>
          <p:nvPr/>
        </p:nvGrpSpPr>
        <p:grpSpPr>
          <a:xfrm>
            <a:off x="1727200" y="13829632"/>
            <a:ext cx="1730686" cy="1142884"/>
            <a:chOff x="958551" y="14101330"/>
            <a:chExt cx="1162616" cy="792000"/>
          </a:xfrm>
        </p:grpSpPr>
        <p:sp>
          <p:nvSpPr>
            <p:cNvPr id="23" name="フローチャート: 結合子 22"/>
            <p:cNvSpPr/>
            <p:nvPr/>
          </p:nvSpPr>
          <p:spPr>
            <a:xfrm>
              <a:off x="1143859" y="14101330"/>
              <a:ext cx="792000" cy="792000"/>
            </a:xfrm>
            <a:prstGeom prst="flowChartConnector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958551" y="14339474"/>
              <a:ext cx="1162616" cy="24585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お問合せ</a:t>
              </a:r>
              <a:endParaRPr lang="en-US" altLang="ja-JP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sp>
        <p:nvSpPr>
          <p:cNvPr id="18" name="テキスト ボックス 17"/>
          <p:cNvSpPr txBox="1"/>
          <p:nvPr/>
        </p:nvSpPr>
        <p:spPr>
          <a:xfrm>
            <a:off x="2875125" y="13744842"/>
            <a:ext cx="712038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板橋区</a:t>
            </a:r>
            <a:r>
              <a:rPr lang="ja-JP" altLang="en-US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ja-JP" altLang="en-US" sz="3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国保年金課</a:t>
            </a:r>
            <a:r>
              <a:rPr lang="ja-JP" altLang="en-US" sz="24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ja-JP" altLang="en-US" sz="3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国保資格係</a:t>
            </a:r>
            <a:endParaRPr lang="en-US" altLang="ja-JP" sz="38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/>
            <a:r>
              <a:rPr lang="en-US" altLang="ja-JP" sz="38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TEL</a:t>
            </a:r>
            <a:r>
              <a:rPr lang="ja-JP" altLang="en-US" sz="3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：</a:t>
            </a:r>
            <a:r>
              <a:rPr lang="en-US" altLang="ja-JP" sz="38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03-3579-2406</a:t>
            </a: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6934198" y="192234"/>
            <a:ext cx="3471699" cy="10525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従来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の保険証は発行されず、</a:t>
            </a:r>
            <a:endParaRPr lang="en-US" altLang="ja-JP" sz="1600" dirty="0" smtClean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>
              <a:lnSpc>
                <a:spcPct val="130000"/>
              </a:lnSpc>
            </a:pP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マイナ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保険証</a:t>
            </a:r>
            <a:r>
              <a:rPr lang="ja-JP" altLang="en-US" sz="16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を基本</a:t>
            </a:r>
            <a:r>
              <a:rPr lang="ja-JP" altLang="en-US" sz="16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とするしくみに移行しています</a:t>
            </a:r>
            <a:endParaRPr lang="en-US" altLang="ja-JP" sz="16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cxnSp>
        <p:nvCxnSpPr>
          <p:cNvPr id="22" name="直線コネクタ 21"/>
          <p:cNvCxnSpPr/>
          <p:nvPr/>
        </p:nvCxnSpPr>
        <p:spPr>
          <a:xfrm>
            <a:off x="0" y="13715902"/>
            <a:ext cx="10716320" cy="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グループ化 33"/>
          <p:cNvGrpSpPr/>
          <p:nvPr/>
        </p:nvGrpSpPr>
        <p:grpSpPr>
          <a:xfrm>
            <a:off x="-280443" y="4626542"/>
            <a:ext cx="11228886" cy="734159"/>
            <a:chOff x="-3938043" y="4829742"/>
            <a:chExt cx="11228886" cy="734159"/>
          </a:xfrm>
        </p:grpSpPr>
        <p:cxnSp>
          <p:nvCxnSpPr>
            <p:cNvPr id="4" name="直線コネクタ 3"/>
            <p:cNvCxnSpPr/>
            <p:nvPr/>
          </p:nvCxnSpPr>
          <p:spPr>
            <a:xfrm>
              <a:off x="-3938043" y="5562233"/>
              <a:ext cx="11228886" cy="1668"/>
            </a:xfrm>
            <a:prstGeom prst="line">
              <a:avLst/>
            </a:prstGeom>
            <a:ln w="139700" cap="rnd">
              <a:solidFill>
                <a:schemeClr val="bg1">
                  <a:lumMod val="65000"/>
                </a:schemeClr>
              </a:solidFill>
              <a:miter lim="800000"/>
            </a:ln>
            <a:effectLst>
              <a:softEdge rad="31750"/>
            </a:effectLst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テキスト ボックス 7"/>
            <p:cNvSpPr txBox="1"/>
            <p:nvPr/>
          </p:nvSpPr>
          <p:spPr>
            <a:xfrm>
              <a:off x="-3938043" y="4829742"/>
              <a:ext cx="11227843" cy="677108"/>
            </a:xfrm>
            <a:prstGeom prst="rect">
              <a:avLst/>
            </a:prstGeom>
            <a:noFill/>
          </p:spPr>
          <p:txBody>
            <a:bodyPr wrap="square" lIns="72000" rIns="72000" rtlCol="0">
              <a:spAutoFit/>
            </a:bodyPr>
            <a:lstStyle/>
            <a:p>
              <a:pPr algn="ctr"/>
              <a:r>
                <a:rPr lang="ja-JP" altLang="en-US" sz="38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令和７年８月末より順次、次のものを</a:t>
              </a:r>
              <a:r>
                <a:rPr lang="ja-JP" altLang="en-US" sz="3800" dirty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お送り</a:t>
              </a:r>
              <a:r>
                <a:rPr lang="ja-JP" altLang="en-US" sz="3800" dirty="0" smtClean="0">
                  <a:latin typeface="HGP創英角ｺﾞｼｯｸUB" panose="020B0900000000000000" pitchFamily="50" charset="-128"/>
                  <a:ea typeface="HGP創英角ｺﾞｼｯｸUB" panose="020B0900000000000000" pitchFamily="50" charset="-128"/>
                </a:rPr>
                <a:t>します</a:t>
              </a:r>
              <a:endParaRPr lang="en-US" altLang="ja-JP" sz="3800" b="1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endParaRPr>
            </a:p>
          </p:txBody>
        </p:sp>
      </p:grpSp>
      <p:cxnSp>
        <p:nvCxnSpPr>
          <p:cNvPr id="57" name="直線コネクタ 56"/>
          <p:cNvCxnSpPr/>
          <p:nvPr/>
        </p:nvCxnSpPr>
        <p:spPr>
          <a:xfrm>
            <a:off x="-25400" y="15074802"/>
            <a:ext cx="10716320" cy="0"/>
          </a:xfrm>
          <a:prstGeom prst="line">
            <a:avLst/>
          </a:prstGeom>
          <a:ln w="7620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0" name="グループ化 79"/>
          <p:cNvGrpSpPr/>
          <p:nvPr/>
        </p:nvGrpSpPr>
        <p:grpSpPr>
          <a:xfrm>
            <a:off x="6273651" y="8158781"/>
            <a:ext cx="3572328" cy="2253179"/>
            <a:chOff x="6169550" y="8145379"/>
            <a:chExt cx="3572328" cy="2253179"/>
          </a:xfrm>
        </p:grpSpPr>
        <p:grpSp>
          <p:nvGrpSpPr>
            <p:cNvPr id="30" name="グループ化 29"/>
            <p:cNvGrpSpPr/>
            <p:nvPr/>
          </p:nvGrpSpPr>
          <p:grpSpPr>
            <a:xfrm>
              <a:off x="6169550" y="8145379"/>
              <a:ext cx="3572328" cy="2253179"/>
              <a:chOff x="6169550" y="8234279"/>
              <a:chExt cx="3572328" cy="2253179"/>
            </a:xfrm>
          </p:grpSpPr>
          <p:grpSp>
            <p:nvGrpSpPr>
              <p:cNvPr id="46" name="グループ化 45"/>
              <p:cNvGrpSpPr/>
              <p:nvPr/>
            </p:nvGrpSpPr>
            <p:grpSpPr>
              <a:xfrm>
                <a:off x="6169550" y="8234279"/>
                <a:ext cx="3572328" cy="2253179"/>
                <a:chOff x="6169550" y="8234279"/>
                <a:chExt cx="3572328" cy="2253179"/>
              </a:xfrm>
            </p:grpSpPr>
            <p:sp>
              <p:nvSpPr>
                <p:cNvPr id="45" name="角丸四角形 44"/>
                <p:cNvSpPr/>
                <p:nvPr/>
              </p:nvSpPr>
              <p:spPr>
                <a:xfrm>
                  <a:off x="6321950" y="8386679"/>
                  <a:ext cx="3419928" cy="2100779"/>
                </a:xfrm>
                <a:prstGeom prst="roundRect">
                  <a:avLst>
                    <a:gd name="adj" fmla="val 9067"/>
                  </a:avLst>
                </a:prstGeom>
                <a:solidFill>
                  <a:schemeClr val="bg1">
                    <a:lumMod val="75000"/>
                  </a:schemeClr>
                </a:solidFill>
                <a:ln>
                  <a:noFill/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sp>
              <p:nvSpPr>
                <p:cNvPr id="29" name="角丸四角形 28"/>
                <p:cNvSpPr/>
                <p:nvPr/>
              </p:nvSpPr>
              <p:spPr>
                <a:xfrm>
                  <a:off x="6169550" y="8234279"/>
                  <a:ext cx="3419928" cy="2100779"/>
                </a:xfrm>
                <a:prstGeom prst="roundRect">
                  <a:avLst>
                    <a:gd name="adj" fmla="val 9067"/>
                  </a:avLst>
                </a:prstGeom>
                <a:solidFill>
                  <a:schemeClr val="bg1">
                    <a:lumMod val="95000"/>
                  </a:schemeClr>
                </a:solidFill>
                <a:ln w="31750">
                  <a:solidFill>
                    <a:schemeClr val="tx1"/>
                  </a:solidFill>
                </a:ln>
                <a:effectLst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grpSp>
            <p:nvGrpSpPr>
              <p:cNvPr id="26" name="グループ化 25"/>
              <p:cNvGrpSpPr/>
              <p:nvPr/>
            </p:nvGrpSpPr>
            <p:grpSpPr>
              <a:xfrm>
                <a:off x="6240890" y="8282762"/>
                <a:ext cx="3170260" cy="1927851"/>
                <a:chOff x="6240890" y="8282762"/>
                <a:chExt cx="3170260" cy="1927851"/>
              </a:xfrm>
            </p:grpSpPr>
            <p:sp>
              <p:nvSpPr>
                <p:cNvPr id="53" name="テキスト ボックス 52"/>
                <p:cNvSpPr txBox="1"/>
                <p:nvPr/>
              </p:nvSpPr>
              <p:spPr>
                <a:xfrm>
                  <a:off x="6240890" y="8282762"/>
                  <a:ext cx="1318085" cy="64633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dist"/>
                  <a:r>
                    <a:rPr kumimoji="1" lang="ja-JP" altLang="en-US" sz="12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東京都</a:t>
                  </a:r>
                  <a:endParaRPr kumimoji="1" lang="en-US" altLang="ja-JP" sz="12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pPr algn="dist"/>
                  <a:r>
                    <a:rPr kumimoji="1" lang="ja-JP" altLang="en-US" sz="12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国民健康保険</a:t>
                  </a:r>
                  <a:endParaRPr kumimoji="1" lang="en-US" altLang="ja-JP" sz="12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pPr algn="dist"/>
                  <a:r>
                    <a:rPr kumimoji="1" lang="ja-JP" altLang="en-US" sz="12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資格確認書</a:t>
                  </a:r>
                </a:p>
              </p:txBody>
            </p:sp>
            <p:sp>
              <p:nvSpPr>
                <p:cNvPr id="54" name="テキスト ボックス 53"/>
                <p:cNvSpPr txBox="1"/>
                <p:nvPr/>
              </p:nvSpPr>
              <p:spPr>
                <a:xfrm>
                  <a:off x="7648571" y="8387409"/>
                  <a:ext cx="1762579" cy="24622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10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有効期限　令和</a:t>
                  </a:r>
                  <a:r>
                    <a:rPr kumimoji="1" lang="en-US" altLang="ja-JP" sz="10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8</a:t>
                  </a:r>
                  <a:r>
                    <a:rPr kumimoji="1" lang="ja-JP" altLang="en-US" sz="10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年</a:t>
                  </a:r>
                  <a:r>
                    <a:rPr kumimoji="1" lang="en-US" altLang="ja-JP" sz="10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7</a:t>
                  </a:r>
                  <a:r>
                    <a:rPr kumimoji="1" lang="ja-JP" altLang="en-US" sz="10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月</a:t>
                  </a:r>
                  <a:r>
                    <a:rPr kumimoji="1" lang="en-US" altLang="ja-JP" sz="10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31</a:t>
                  </a:r>
                  <a:r>
                    <a:rPr kumimoji="1" lang="ja-JP" altLang="en-US" sz="10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日</a:t>
                  </a:r>
                </a:p>
              </p:txBody>
            </p:sp>
            <p:sp>
              <p:nvSpPr>
                <p:cNvPr id="55" name="テキスト ボックス 54"/>
                <p:cNvSpPr txBox="1"/>
                <p:nvPr/>
              </p:nvSpPr>
              <p:spPr>
                <a:xfrm>
                  <a:off x="6248453" y="9010284"/>
                  <a:ext cx="3080657" cy="1200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kumimoji="1" lang="ja-JP" altLang="en-US" sz="800" dirty="0" smtClean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記 号</a:t>
                  </a:r>
                  <a:r>
                    <a:rPr kumimoji="1" lang="ja-JP" altLang="en-US" sz="8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　　　　　</a:t>
                  </a:r>
                  <a:r>
                    <a:rPr kumimoji="1" lang="ja-JP" altLang="en-US" sz="800" dirty="0" smtClean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番 号</a:t>
                  </a:r>
                  <a:r>
                    <a:rPr kumimoji="1" lang="ja-JP" altLang="en-US" sz="8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　　　　　（枝番）</a:t>
                  </a:r>
                  <a:endParaRPr kumimoji="1" lang="en-US" altLang="ja-JP" sz="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r>
                    <a:rPr kumimoji="1" lang="ja-JP" altLang="en-US" sz="800" dirty="0" smtClean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氏 名</a:t>
                  </a:r>
                  <a:endParaRPr kumimoji="1" lang="en-US" altLang="ja-JP" sz="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r>
                    <a:rPr kumimoji="1" lang="ja-JP" altLang="en-US" sz="800" dirty="0" smtClean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生  年  月  日</a:t>
                  </a:r>
                  <a:r>
                    <a:rPr kumimoji="1" lang="ja-JP" altLang="en-US" sz="8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　　　　　　　　　　　　　　　　</a:t>
                  </a:r>
                  <a:r>
                    <a:rPr kumimoji="1" lang="ja-JP" altLang="en-US" sz="800" dirty="0" smtClean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性別</a:t>
                  </a:r>
                  <a:endParaRPr kumimoji="1" lang="en-US" altLang="ja-JP" sz="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r>
                    <a:rPr kumimoji="1" lang="ja-JP" altLang="en-US" sz="8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適用開始</a:t>
                  </a:r>
                  <a:r>
                    <a:rPr kumimoji="1" lang="ja-JP" altLang="en-US" sz="800" dirty="0" smtClean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年月日</a:t>
                  </a:r>
                  <a:endParaRPr kumimoji="1" lang="en-US" altLang="ja-JP" sz="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r>
                    <a:rPr kumimoji="1" lang="ja-JP" altLang="en-US" sz="800" dirty="0" smtClean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交 付 年 月 日</a:t>
                  </a:r>
                  <a:endParaRPr kumimoji="1" lang="en-US" altLang="ja-JP" sz="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r>
                    <a:rPr kumimoji="1" lang="ja-JP" altLang="en-US" sz="800" dirty="0" smtClean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世 帯 主 氏 名</a:t>
                  </a:r>
                  <a:endParaRPr kumimoji="1" lang="en-US" altLang="ja-JP" sz="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r>
                    <a:rPr kumimoji="1" lang="ja-JP" altLang="en-US" sz="800" dirty="0" smtClean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住          所</a:t>
                  </a:r>
                  <a:endParaRPr kumimoji="1" lang="en-US" altLang="ja-JP" sz="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endParaRPr kumimoji="1" lang="en-US" altLang="ja-JP" sz="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  <a:p>
                  <a:r>
                    <a:rPr kumimoji="1" lang="ja-JP" altLang="en-US" sz="8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保険者番号　　　　　　　　　　　　</a:t>
                  </a:r>
                  <a:r>
                    <a:rPr kumimoji="1" lang="ja-JP" altLang="en-US" sz="800" dirty="0" smtClean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交付者名　</a:t>
                  </a:r>
                  <a:endParaRPr kumimoji="1" lang="en-US" altLang="ja-JP" sz="8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</p:txBody>
            </p:sp>
          </p:grpSp>
        </p:grpSp>
        <p:sp>
          <p:nvSpPr>
            <p:cNvPr id="39" name="テキスト ボックス 38"/>
            <p:cNvSpPr txBox="1"/>
            <p:nvPr/>
          </p:nvSpPr>
          <p:spPr>
            <a:xfrm>
              <a:off x="8529860" y="9852547"/>
              <a:ext cx="10160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kumimoji="1" lang="ja-JP" altLang="en-US" sz="1400" dirty="0" smtClean="0">
                  <a:latin typeface="BIZ UDゴシック" panose="020B0400000000000000" pitchFamily="49" charset="-128"/>
                  <a:ea typeface="BIZ UDゴシック" panose="020B0400000000000000" pitchFamily="49" charset="-128"/>
                </a:rPr>
                <a:t>板 橋 区</a:t>
              </a:r>
              <a:endParaRPr kumimoji="1" lang="ja-JP" altLang="en-US" sz="1400" dirty="0">
                <a:latin typeface="BIZ UDゴシック" panose="020B0400000000000000" pitchFamily="49" charset="-128"/>
                <a:ea typeface="BIZ UDゴシック" panose="020B0400000000000000" pitchFamily="49" charset="-128"/>
              </a:endParaRPr>
            </a:p>
          </p:txBody>
        </p:sp>
      </p:grpSp>
      <p:grpSp>
        <p:nvGrpSpPr>
          <p:cNvPr id="79" name="グループ化 78"/>
          <p:cNvGrpSpPr/>
          <p:nvPr/>
        </p:nvGrpSpPr>
        <p:grpSpPr>
          <a:xfrm>
            <a:off x="664798" y="7947709"/>
            <a:ext cx="4383144" cy="5538670"/>
            <a:chOff x="664798" y="7445035"/>
            <a:chExt cx="4383144" cy="4468011"/>
          </a:xfrm>
        </p:grpSpPr>
        <p:grpSp>
          <p:nvGrpSpPr>
            <p:cNvPr id="67" name="グループ化 66"/>
            <p:cNvGrpSpPr/>
            <p:nvPr/>
          </p:nvGrpSpPr>
          <p:grpSpPr>
            <a:xfrm>
              <a:off x="664798" y="7445035"/>
              <a:ext cx="4383144" cy="4468011"/>
              <a:chOff x="626698" y="7445035"/>
              <a:chExt cx="4383144" cy="4468011"/>
            </a:xfrm>
          </p:grpSpPr>
          <p:grpSp>
            <p:nvGrpSpPr>
              <p:cNvPr id="51" name="グループ化 50"/>
              <p:cNvGrpSpPr/>
              <p:nvPr/>
            </p:nvGrpSpPr>
            <p:grpSpPr>
              <a:xfrm>
                <a:off x="626698" y="7445035"/>
                <a:ext cx="4383144" cy="4468011"/>
                <a:chOff x="668792" y="7674094"/>
                <a:chExt cx="4383144" cy="4468011"/>
              </a:xfrm>
            </p:grpSpPr>
            <p:grpSp>
              <p:nvGrpSpPr>
                <p:cNvPr id="40" name="グループ化 39"/>
                <p:cNvGrpSpPr/>
                <p:nvPr/>
              </p:nvGrpSpPr>
              <p:grpSpPr>
                <a:xfrm>
                  <a:off x="668792" y="7674094"/>
                  <a:ext cx="4383144" cy="4468011"/>
                  <a:chOff x="668792" y="7675936"/>
                  <a:chExt cx="4383144" cy="3976195"/>
                </a:xfrm>
              </p:grpSpPr>
              <p:sp>
                <p:nvSpPr>
                  <p:cNvPr id="43" name="角丸四角形 42"/>
                  <p:cNvSpPr/>
                  <p:nvPr/>
                </p:nvSpPr>
                <p:spPr>
                  <a:xfrm>
                    <a:off x="881903" y="7842720"/>
                    <a:ext cx="4170033" cy="3809411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bg1">
                      <a:lumMod val="75000"/>
                    </a:schemeClr>
                  </a:solidFill>
                  <a:ln w="3175">
                    <a:noFill/>
                  </a:ln>
                  <a:effectLst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  <p:sp>
                <p:nvSpPr>
                  <p:cNvPr id="32" name="角丸四角形 31"/>
                  <p:cNvSpPr/>
                  <p:nvPr/>
                </p:nvSpPr>
                <p:spPr>
                  <a:xfrm>
                    <a:off x="668792" y="7675936"/>
                    <a:ext cx="4170033" cy="3808909"/>
                  </a:xfrm>
                  <a:prstGeom prst="roundRect">
                    <a:avLst>
                      <a:gd name="adj" fmla="val 0"/>
                    </a:avLst>
                  </a:prstGeom>
                  <a:solidFill>
                    <a:schemeClr val="bg1"/>
                  </a:solidFill>
                  <a:ln w="31750">
                    <a:solidFill>
                      <a:schemeClr val="tx1"/>
                    </a:solidFill>
                  </a:ln>
                  <a:effectLst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35" name="テキスト ボックス 34"/>
                <p:cNvSpPr txBox="1"/>
                <p:nvPr/>
              </p:nvSpPr>
              <p:spPr>
                <a:xfrm>
                  <a:off x="1065114" y="8043560"/>
                  <a:ext cx="3621340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1600" spc="-15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資格情報</a:t>
                  </a:r>
                  <a:r>
                    <a:rPr kumimoji="1" lang="ja-JP" altLang="en-US" sz="1600" spc="-150" dirty="0" smtClean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通知書（資格情報のお知らせ）</a:t>
                  </a:r>
                  <a:endParaRPr kumimoji="1" lang="ja-JP" altLang="en-US" sz="1600" spc="-150" dirty="0">
                    <a:latin typeface="BIZ UDゴシック" panose="020B0400000000000000" pitchFamily="49" charset="-128"/>
                    <a:ea typeface="BIZ UDゴシック" panose="020B0400000000000000" pitchFamily="49" charset="-128"/>
                  </a:endParaRPr>
                </a:p>
              </p:txBody>
            </p:sp>
            <p:sp>
              <p:nvSpPr>
                <p:cNvPr id="36" name="テキスト ボックス 35"/>
                <p:cNvSpPr txBox="1"/>
                <p:nvPr/>
              </p:nvSpPr>
              <p:spPr>
                <a:xfrm>
                  <a:off x="2982429" y="8435843"/>
                  <a:ext cx="1864236" cy="27699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kumimoji="1" lang="ja-JP" altLang="en-US" sz="1200" dirty="0">
                      <a:latin typeface="BIZ UDゴシック" panose="020B0400000000000000" pitchFamily="49" charset="-128"/>
                      <a:ea typeface="BIZ UDゴシック" panose="020B0400000000000000" pitchFamily="49" charset="-128"/>
                    </a:rPr>
                    <a:t>交付者名　板橋区</a:t>
                  </a:r>
                </a:p>
              </p:txBody>
            </p:sp>
          </p:grpSp>
          <p:sp>
            <p:nvSpPr>
              <p:cNvPr id="52" name="テキスト ボックス 51"/>
              <p:cNvSpPr txBox="1"/>
              <p:nvPr/>
            </p:nvSpPr>
            <p:spPr>
              <a:xfrm>
                <a:off x="2952997" y="10709955"/>
                <a:ext cx="1851574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kumimoji="1" lang="ja-JP" altLang="en-US" sz="1200" dirty="0">
                    <a:latin typeface="BIZ UDゴシック" panose="020B0400000000000000" pitchFamily="49" charset="-128"/>
                    <a:ea typeface="BIZ UDゴシック" panose="020B0400000000000000" pitchFamily="49" charset="-128"/>
                  </a:rPr>
                  <a:t>資格情報通知書</a:t>
                </a:r>
              </a:p>
            </p:txBody>
          </p:sp>
        </p:grpSp>
        <p:grpSp>
          <p:nvGrpSpPr>
            <p:cNvPr id="66" name="グループ化 65"/>
            <p:cNvGrpSpPr/>
            <p:nvPr/>
          </p:nvGrpSpPr>
          <p:grpSpPr>
            <a:xfrm>
              <a:off x="1023020" y="8779705"/>
              <a:ext cx="3420000" cy="632736"/>
              <a:chOff x="-3857547" y="8839391"/>
              <a:chExt cx="3420000" cy="632736"/>
            </a:xfrm>
          </p:grpSpPr>
          <p:cxnSp>
            <p:nvCxnSpPr>
              <p:cNvPr id="41" name="直線コネクタ 40"/>
              <p:cNvCxnSpPr/>
              <p:nvPr/>
            </p:nvCxnSpPr>
            <p:spPr>
              <a:xfrm>
                <a:off x="-3857547" y="9320206"/>
                <a:ext cx="3420000" cy="0"/>
              </a:xfrm>
              <a:prstGeom prst="line">
                <a:avLst/>
              </a:prstGeom>
              <a:ln w="63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3" name="グループ化 62"/>
              <p:cNvGrpSpPr/>
              <p:nvPr/>
            </p:nvGrpSpPr>
            <p:grpSpPr>
              <a:xfrm>
                <a:off x="-3857547" y="8839391"/>
                <a:ext cx="3420000" cy="632736"/>
                <a:chOff x="-3544622" y="9297564"/>
                <a:chExt cx="3420000" cy="632736"/>
              </a:xfrm>
            </p:grpSpPr>
            <p:sp>
              <p:nvSpPr>
                <p:cNvPr id="37" name="正方形/長方形 36"/>
                <p:cNvSpPr/>
                <p:nvPr/>
              </p:nvSpPr>
              <p:spPr>
                <a:xfrm>
                  <a:off x="-3544622" y="9298366"/>
                  <a:ext cx="3420000" cy="631934"/>
                </a:xfrm>
                <a:prstGeom prst="rect">
                  <a:avLst/>
                </a:prstGeom>
                <a:noFill/>
                <a:ln w="635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  <p:cxnSp>
              <p:nvCxnSpPr>
                <p:cNvPr id="42" name="直線コネクタ 41"/>
                <p:cNvCxnSpPr/>
                <p:nvPr/>
              </p:nvCxnSpPr>
              <p:spPr>
                <a:xfrm>
                  <a:off x="-3544622" y="9456398"/>
                  <a:ext cx="3420000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4" name="直線コネクタ 43"/>
                <p:cNvCxnSpPr/>
                <p:nvPr/>
              </p:nvCxnSpPr>
              <p:spPr>
                <a:xfrm>
                  <a:off x="-2537633" y="9298366"/>
                  <a:ext cx="0" cy="631934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直線コネクタ 47"/>
                <p:cNvCxnSpPr/>
                <p:nvPr/>
              </p:nvCxnSpPr>
              <p:spPr>
                <a:xfrm flipH="1">
                  <a:off x="-1956594" y="9297564"/>
                  <a:ext cx="794" cy="16560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直線コネクタ 55"/>
                <p:cNvCxnSpPr/>
                <p:nvPr/>
              </p:nvCxnSpPr>
              <p:spPr>
                <a:xfrm>
                  <a:off x="-3544622" y="9614333"/>
                  <a:ext cx="3420000" cy="0"/>
                </a:xfrm>
                <a:prstGeom prst="line">
                  <a:avLst/>
                </a:prstGeom>
                <a:ln w="63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  <p:grpSp>
          <p:nvGrpSpPr>
            <p:cNvPr id="58" name="グループ化 57"/>
            <p:cNvGrpSpPr/>
            <p:nvPr/>
          </p:nvGrpSpPr>
          <p:grpSpPr>
            <a:xfrm>
              <a:off x="2937264" y="10666600"/>
              <a:ext cx="1897567" cy="1045822"/>
              <a:chOff x="-1925540" y="8206784"/>
              <a:chExt cx="1897567" cy="1045822"/>
            </a:xfrm>
          </p:grpSpPr>
          <p:cxnSp>
            <p:nvCxnSpPr>
              <p:cNvPr id="33" name="直線コネクタ 32"/>
              <p:cNvCxnSpPr/>
              <p:nvPr/>
            </p:nvCxnSpPr>
            <p:spPr>
              <a:xfrm>
                <a:off x="-1917700" y="8206784"/>
                <a:ext cx="0" cy="1045822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0" name="直線コネクタ 59"/>
              <p:cNvCxnSpPr/>
              <p:nvPr/>
            </p:nvCxnSpPr>
            <p:spPr>
              <a:xfrm flipV="1">
                <a:off x="-1925540" y="8209893"/>
                <a:ext cx="1897567" cy="4861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70" name="図 69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361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-2197" y="3599419"/>
            <a:ext cx="9591675" cy="502346"/>
          </a:xfrm>
          <a:prstGeom prst="rect">
            <a:avLst/>
          </a:prstGeom>
        </p:spPr>
      </p:pic>
      <p:pic>
        <p:nvPicPr>
          <p:cNvPr id="72" name="図 71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8361" l="0" r="10000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456183" y="2310222"/>
            <a:ext cx="8632477" cy="471798"/>
          </a:xfrm>
          <a:prstGeom prst="rect">
            <a:avLst/>
          </a:prstGeom>
        </p:spPr>
      </p:pic>
      <p:pic>
        <p:nvPicPr>
          <p:cNvPr id="73" name="図 7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5547" r="96456">
                        <a14:foregroundMark x1="42835" y1="41722" x2="44530" y2="41722"/>
                        <a14:foregroundMark x1="77196" y1="41170" x2="77196" y2="41170"/>
                        <a14:foregroundMark x1="58243" y1="55298" x2="58243" y2="55298"/>
                        <a14:foregroundMark x1="56549" y1="39956" x2="56549" y2="39956"/>
                        <a14:foregroundMark x1="42835" y1="13355" x2="42835" y2="13355"/>
                        <a14:foregroundMark x1="73344" y1="6512" x2="75809" y2="23731"/>
                        <a14:foregroundMark x1="44222" y1="9934" x2="44530" y2="23731"/>
                        <a14:foregroundMark x1="63790" y1="38521" x2="74422" y2="57947"/>
                        <a14:foregroundMark x1="63020" y1="62914" x2="63020" y2="62914"/>
                        <a14:foregroundMark x1="44838" y1="70751" x2="69646" y2="71744"/>
                        <a14:foregroundMark x1="49307" y1="84547" x2="76425" y2="84327"/>
                        <a14:foregroundMark x1="88136" y1="82340" x2="88136" y2="82340"/>
                      </a14:backgroundRemoval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773935" y="11069274"/>
            <a:ext cx="1739303" cy="2428056"/>
          </a:xfrm>
          <a:prstGeom prst="rect">
            <a:avLst/>
          </a:prstGeom>
        </p:spPr>
      </p:pic>
      <p:sp>
        <p:nvSpPr>
          <p:cNvPr id="81" name="下矢印 80"/>
          <p:cNvSpPr/>
          <p:nvPr/>
        </p:nvSpPr>
        <p:spPr>
          <a:xfrm>
            <a:off x="2358564" y="6481289"/>
            <a:ext cx="675748" cy="232778"/>
          </a:xfrm>
          <a:prstGeom prst="downArrow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2" name="下矢印 81"/>
          <p:cNvSpPr/>
          <p:nvPr/>
        </p:nvSpPr>
        <p:spPr>
          <a:xfrm>
            <a:off x="7721941" y="6504256"/>
            <a:ext cx="675748" cy="235317"/>
          </a:xfrm>
          <a:prstGeom prst="downArrow">
            <a:avLst/>
          </a:prstGeom>
          <a:solidFill>
            <a:schemeClr val="tx1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9" name="テキスト ボックス 18"/>
          <p:cNvSpPr txBox="1"/>
          <p:nvPr/>
        </p:nvSpPr>
        <p:spPr>
          <a:xfrm rot="21094338">
            <a:off x="5332968" y="11388807"/>
            <a:ext cx="3514792" cy="10525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>
              <a:lnSpc>
                <a:spcPct val="130000"/>
              </a:lnSpc>
            </a:pPr>
            <a:r>
              <a:rPr lang="ja-JP" altLang="en-US" sz="1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今回お送り</a:t>
            </a:r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する資格確認書</a:t>
            </a:r>
            <a:r>
              <a:rPr lang="ja-JP" altLang="en-US" sz="1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・</a:t>
            </a:r>
            <a:endParaRPr lang="en-US" altLang="ja-JP" sz="16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lnSpc>
                <a:spcPct val="130000"/>
              </a:lnSpc>
            </a:pPr>
            <a:r>
              <a:rPr lang="en-US" altLang="ja-JP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 </a:t>
            </a:r>
            <a:r>
              <a:rPr lang="ja-JP" altLang="en-US" sz="1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資格</a:t>
            </a:r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情報通知書の有効期限</a:t>
            </a:r>
            <a:r>
              <a:rPr lang="ja-JP" altLang="en-US" sz="1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は</a:t>
            </a:r>
            <a:endParaRPr lang="en-US" altLang="ja-JP" sz="1600" dirty="0" smtClean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  <a:p>
            <a:pPr algn="ctr">
              <a:lnSpc>
                <a:spcPct val="130000"/>
              </a:lnSpc>
            </a:pPr>
            <a:r>
              <a:rPr lang="ja-JP" altLang="en-US" sz="1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原則</a:t>
            </a:r>
            <a:r>
              <a:rPr lang="ja-JP" altLang="en-US" sz="1600" dirty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、</a:t>
            </a:r>
            <a:r>
              <a:rPr lang="ja-JP" altLang="en-US" sz="1600" dirty="0" smtClean="0">
                <a:latin typeface="HGP創英角ｺﾞｼｯｸUB" panose="020B0900000000000000" pitchFamily="50" charset="-128"/>
                <a:ea typeface="HGP創英角ｺﾞｼｯｸUB" panose="020B0900000000000000" pitchFamily="50" charset="-128"/>
              </a:rPr>
              <a:t>令和８年７月３１日です</a:t>
            </a:r>
            <a:endParaRPr lang="en-US" altLang="ja-JP" sz="1600" dirty="0">
              <a:latin typeface="HGP創英角ｺﾞｼｯｸUB" panose="020B0900000000000000" pitchFamily="50" charset="-128"/>
              <a:ea typeface="HGP創英角ｺﾞｼｯｸUB" panose="020B0900000000000000" pitchFamily="50" charset="-128"/>
            </a:endParaRPr>
          </a:p>
        </p:txBody>
      </p:sp>
      <p:sp>
        <p:nvSpPr>
          <p:cNvPr id="87" name="正方形/長方形 86"/>
          <p:cNvSpPr/>
          <p:nvPr/>
        </p:nvSpPr>
        <p:spPr>
          <a:xfrm>
            <a:off x="2489848" y="10790911"/>
            <a:ext cx="519931" cy="462928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2" name="図 91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850" y="13782690"/>
            <a:ext cx="1282662" cy="12316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6814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566</TotalTime>
  <Words>282</Words>
  <Application>Microsoft Office PowerPoint</Application>
  <PresentationFormat>ユーザー設定</PresentationFormat>
  <Paragraphs>37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0" baseType="lpstr">
      <vt:lpstr>BIZ UDゴシック</vt:lpstr>
      <vt:lpstr>HGP創英角ｺﾞｼｯｸUB</vt:lpstr>
      <vt:lpstr>HG丸ｺﾞｼｯｸM-PRO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>板橋区IT推進室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福田 ルミ子</dc:creator>
  <cp:lastModifiedBy>福田 ルミ子</cp:lastModifiedBy>
  <cp:revision>68</cp:revision>
  <cp:lastPrinted>2025-06-06T07:14:24Z</cp:lastPrinted>
  <dcterms:created xsi:type="dcterms:W3CDTF">2025-06-03T07:02:41Z</dcterms:created>
  <dcterms:modified xsi:type="dcterms:W3CDTF">2025-06-06T07:25:01Z</dcterms:modified>
</cp:coreProperties>
</file>