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83" r:id="rId2"/>
  </p:sldIdLst>
  <p:sldSz cx="10691813" cy="15155863"/>
  <p:notesSz cx="9926638" cy="143525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73" userDrawn="1">
          <p15:clr>
            <a:srgbClr val="A4A3A4"/>
          </p15:clr>
        </p15:guide>
        <p15:guide id="2" pos="33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3F"/>
    <a:srgbClr val="FEF3B8"/>
    <a:srgbClr val="E2F0D9"/>
    <a:srgbClr val="FFF3B8"/>
    <a:srgbClr val="BA47D9"/>
    <a:srgbClr val="EFD4F6"/>
    <a:srgbClr val="240C7A"/>
    <a:srgbClr val="FFCC29"/>
    <a:srgbClr val="180852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023" autoAdjust="0"/>
    <p:restoredTop sz="95809" autoAdjust="0"/>
  </p:normalViewPr>
  <p:slideViewPr>
    <p:cSldViewPr snapToGrid="0">
      <p:cViewPr varScale="1">
        <p:scale>
          <a:sx n="50" d="100"/>
          <a:sy n="50" d="100"/>
        </p:scale>
        <p:origin x="3780" y="84"/>
      </p:cViewPr>
      <p:guideLst>
        <p:guide orient="horz" pos="4773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50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6"/>
            <a:ext cx="4301385" cy="719928"/>
          </a:xfrm>
          <a:prstGeom prst="rect">
            <a:avLst/>
          </a:prstGeom>
        </p:spPr>
        <p:txBody>
          <a:bodyPr vert="horz" lIns="91293" tIns="45647" rIns="91293" bIns="4564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2088" y="6"/>
            <a:ext cx="4302970" cy="719928"/>
          </a:xfrm>
          <a:prstGeom prst="rect">
            <a:avLst/>
          </a:prstGeom>
        </p:spPr>
        <p:txBody>
          <a:bodyPr vert="horz" lIns="91293" tIns="45647" rIns="91293" bIns="45647" rtlCol="0"/>
          <a:lstStyle>
            <a:lvl1pPr algn="r">
              <a:defRPr sz="1200"/>
            </a:lvl1pPr>
          </a:lstStyle>
          <a:p>
            <a:fld id="{33AAF71E-04CF-4DB5-A559-4C9F25DFD512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52788" y="1792288"/>
            <a:ext cx="3421062" cy="4848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3" tIns="45647" rIns="91293" bIns="456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2508" y="6907513"/>
            <a:ext cx="7941629" cy="5651599"/>
          </a:xfrm>
          <a:prstGeom prst="rect">
            <a:avLst/>
          </a:prstGeom>
        </p:spPr>
        <p:txBody>
          <a:bodyPr vert="horz" lIns="91293" tIns="45647" rIns="91293" bIns="45647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13632666"/>
            <a:ext cx="4301385" cy="719928"/>
          </a:xfrm>
          <a:prstGeom prst="rect">
            <a:avLst/>
          </a:prstGeom>
        </p:spPr>
        <p:txBody>
          <a:bodyPr vert="horz" lIns="91293" tIns="45647" rIns="91293" bIns="4564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2088" y="13632666"/>
            <a:ext cx="4302970" cy="719928"/>
          </a:xfrm>
          <a:prstGeom prst="rect">
            <a:avLst/>
          </a:prstGeom>
        </p:spPr>
        <p:txBody>
          <a:bodyPr vert="horz" lIns="91293" tIns="45647" rIns="91293" bIns="45647" rtlCol="0" anchor="b"/>
          <a:lstStyle>
            <a:lvl1pPr algn="r">
              <a:defRPr sz="1200"/>
            </a:lvl1pPr>
          </a:lstStyle>
          <a:p>
            <a:fld id="{483DFAD6-3239-4EC2-B716-04126AEEC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21602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1pPr>
    <a:lvl2pPr marL="52674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2pPr>
    <a:lvl3pPr marL="105348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3pPr>
    <a:lvl4pPr marL="158022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4pPr>
    <a:lvl5pPr marL="2106960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5pPr>
    <a:lvl6pPr marL="2633701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6pPr>
    <a:lvl7pPr marL="3160441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7pPr>
    <a:lvl8pPr marL="3687181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8pPr>
    <a:lvl9pPr marL="4213921" algn="l" defTabSz="1053480" rtl="0" eaLnBrk="1" latinLnBrk="0" hangingPunct="1">
      <a:defRPr kumimoji="1" sz="13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回覧中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3DFAD6-3239-4EC2-B716-04126AEEC04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3564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80370"/>
            <a:ext cx="9088041" cy="5276486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60338"/>
            <a:ext cx="8018860" cy="3659157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E365-2456-4CA6-92AA-1F0D5B23A349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7CB5-B489-47D0-A693-2E870F065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4842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E365-2456-4CA6-92AA-1F0D5B23A349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7CB5-B489-47D0-A693-2E870F065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2756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6910"/>
            <a:ext cx="2305422" cy="1284389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6910"/>
            <a:ext cx="6782619" cy="1284389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E365-2456-4CA6-92AA-1F0D5B23A349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7CB5-B489-47D0-A693-2E870F065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353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E365-2456-4CA6-92AA-1F0D5B23A349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7CB5-B489-47D0-A693-2E870F065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575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78445"/>
            <a:ext cx="9221689" cy="6304417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42504"/>
            <a:ext cx="9221689" cy="3315344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E365-2456-4CA6-92AA-1F0D5B23A349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7CB5-B489-47D0-A693-2E870F065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7420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34547"/>
            <a:ext cx="4544021" cy="961625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34547"/>
            <a:ext cx="4544021" cy="961625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E365-2456-4CA6-92AA-1F0D5B23A349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7CB5-B489-47D0-A693-2E870F065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58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6913"/>
            <a:ext cx="9221689" cy="292943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15293"/>
            <a:ext cx="4523137" cy="1820807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36100"/>
            <a:ext cx="4523137" cy="814276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15293"/>
            <a:ext cx="4545413" cy="1820807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36100"/>
            <a:ext cx="4545413" cy="814276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E365-2456-4CA6-92AA-1F0D5B23A349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7CB5-B489-47D0-A693-2E870F065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830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E365-2456-4CA6-92AA-1F0D5B23A349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7CB5-B489-47D0-A693-2E870F065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7294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E365-2456-4CA6-92AA-1F0D5B23A349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7CB5-B489-47D0-A693-2E870F065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0178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10391"/>
            <a:ext cx="3448388" cy="353636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82167"/>
            <a:ext cx="5412730" cy="10770486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46759"/>
            <a:ext cx="3448388" cy="8423433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E365-2456-4CA6-92AA-1F0D5B23A349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7CB5-B489-47D0-A693-2E870F065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9848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10391"/>
            <a:ext cx="3448388" cy="353636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82167"/>
            <a:ext cx="5412730" cy="10770486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46759"/>
            <a:ext cx="3448388" cy="8423433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E365-2456-4CA6-92AA-1F0D5B23A349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E7CB5-B489-47D0-A693-2E870F065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682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6913"/>
            <a:ext cx="9221689" cy="29294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34547"/>
            <a:ext cx="9221689" cy="9616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47243"/>
            <a:ext cx="2405658" cy="8069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CE365-2456-4CA6-92AA-1F0D5B23A349}" type="datetimeFigureOut">
              <a:rPr kumimoji="1" lang="ja-JP" altLang="en-US" smtClean="0"/>
              <a:t>2025/5/27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47243"/>
            <a:ext cx="3608487" cy="8069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47243"/>
            <a:ext cx="2405658" cy="8069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E7CB5-B489-47D0-A693-2E870F065E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356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角丸四角形 28"/>
          <p:cNvSpPr/>
          <p:nvPr/>
        </p:nvSpPr>
        <p:spPr>
          <a:xfrm>
            <a:off x="526034" y="2183229"/>
            <a:ext cx="9639192" cy="9631549"/>
          </a:xfrm>
          <a:prstGeom prst="roundRect">
            <a:avLst>
              <a:gd name="adj" fmla="val 5855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E2F0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b="1" dirty="0" smtClean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0001" y="12903652"/>
            <a:ext cx="1093364" cy="1093364"/>
          </a:xfrm>
          <a:prstGeom prst="rect">
            <a:avLst/>
          </a:prstGeom>
        </p:spPr>
      </p:pic>
      <p:pic>
        <p:nvPicPr>
          <p:cNvPr id="3" name="図 2" descr="http://desknets.itabashi.local/scripts/dneo/zdoc.exe?cmd=docdispattach&amp;id=6103&amp;folder=6416&amp;fno=3&amp;filename=%E6%BC%A2%E5%AD%97%E3%83%AD%E3%82%B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7472" y="14558707"/>
            <a:ext cx="1593199" cy="53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角丸四角形 5"/>
          <p:cNvSpPr/>
          <p:nvPr/>
        </p:nvSpPr>
        <p:spPr>
          <a:xfrm>
            <a:off x="1087049" y="10747432"/>
            <a:ext cx="4925405" cy="354403"/>
          </a:xfrm>
          <a:prstGeom prst="roundRect">
            <a:avLst>
              <a:gd name="adj" fmla="val 0"/>
            </a:avLst>
          </a:prstGeom>
          <a:noFill/>
          <a:ln w="38100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36000" rIns="72000" bIns="36000" rtlCol="0" anchor="ctr">
            <a:spAutoFit/>
          </a:bodyPr>
          <a:lstStyle/>
          <a:p>
            <a:r>
              <a:rPr kumimoji="1" lang="ja-JP" altLang="en-US" b="1" dirty="0" smtClean="0">
                <a:ln w="0">
                  <a:solidFill>
                    <a:srgbClr val="FFF3B8"/>
                  </a:solidFill>
                </a:ln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）</a:t>
            </a:r>
            <a:endParaRPr kumimoji="1" lang="en-US" altLang="ja-JP" b="1" dirty="0">
              <a:ln w="0">
                <a:solidFill>
                  <a:srgbClr val="FFF3B8"/>
                </a:solidFill>
              </a:ln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-312530" y="34755"/>
            <a:ext cx="11295347" cy="156966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b="1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定額減税しきれな</a:t>
            </a:r>
            <a:r>
              <a:rPr kumimoji="1" lang="ja-JP" altLang="en-US" sz="4800" b="1" dirty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か</a:t>
            </a:r>
            <a:r>
              <a:rPr kumimoji="1" lang="ja-JP" altLang="en-US" sz="4800" b="1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った方に対する</a:t>
            </a:r>
            <a:endParaRPr kumimoji="1" lang="en-US" altLang="ja-JP" sz="4800" b="1" dirty="0" smtClean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ctr"/>
            <a:r>
              <a:rPr kumimoji="1" lang="ja-JP" altLang="en-US" sz="4800" b="1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給付金（不足額給付）のご案内</a:t>
            </a:r>
            <a:endParaRPr kumimoji="1" lang="en-US" altLang="ja-JP" sz="4800" b="1" dirty="0" smtClean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5" name="テキスト ボックス 34"/>
          <p:cNvSpPr txBox="1"/>
          <p:nvPr/>
        </p:nvSpPr>
        <p:spPr>
          <a:xfrm>
            <a:off x="251879" y="1260614"/>
            <a:ext cx="10400688" cy="112509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72000" tIns="0" rIns="72000" bIns="0" rtlCol="0" anchor="ctr" anchorCtr="0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2800" b="1" dirty="0" smtClean="0">
                <a:ln w="0">
                  <a:noFill/>
                </a:ln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令和７年度いたばし生活支援臨時給付金（不足額給付）</a:t>
            </a:r>
            <a:endParaRPr kumimoji="1" lang="en-US" altLang="ja-JP" sz="2800" b="1" dirty="0" smtClean="0">
              <a:ln w="0">
                <a:noFill/>
              </a:ln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7438414" y="13944445"/>
            <a:ext cx="664062" cy="379146"/>
          </a:xfrm>
          <a:prstGeom prst="rect">
            <a:avLst/>
          </a:prstGeom>
          <a:noFill/>
          <a:ln w="28575">
            <a:solidFill>
              <a:srgbClr val="005A3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lIns="36000" tIns="72000" rIns="36000" bIns="72000" rtlCol="0" anchor="ctr"/>
          <a:lstStyle/>
          <a:p>
            <a:pPr algn="ctr"/>
            <a:r>
              <a:rPr kumimoji="1" lang="ja-JP" altLang="en-US" b="1" dirty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検索</a:t>
            </a:r>
            <a:endParaRPr kumimoji="1" lang="en-US" altLang="ja-JP" b="1" dirty="0">
              <a:solidFill>
                <a:srgbClr val="005A3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2" name="角丸四角形 21"/>
          <p:cNvSpPr/>
          <p:nvPr/>
        </p:nvSpPr>
        <p:spPr>
          <a:xfrm flipV="1">
            <a:off x="690369" y="5467819"/>
            <a:ext cx="9307409" cy="3024088"/>
          </a:xfrm>
          <a:prstGeom prst="roundRect">
            <a:avLst>
              <a:gd name="adj" fmla="val 11613"/>
            </a:avLst>
          </a:prstGeom>
          <a:solidFill>
            <a:srgbClr val="005A3F"/>
          </a:solidFill>
          <a:ln>
            <a:solidFill>
              <a:srgbClr val="005A3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46800" rIns="108000" rtlCol="0" anchor="ctr"/>
          <a:lstStyle/>
          <a:p>
            <a:endParaRPr kumimoji="1" lang="ja-JP" altLang="en-US" sz="3200" b="1" dirty="0">
              <a:solidFill>
                <a:srgbClr val="005A3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4" name="角丸四角形 23"/>
          <p:cNvSpPr/>
          <p:nvPr/>
        </p:nvSpPr>
        <p:spPr>
          <a:xfrm flipV="1">
            <a:off x="674007" y="8985932"/>
            <a:ext cx="9323771" cy="2673751"/>
          </a:xfrm>
          <a:prstGeom prst="roundRect">
            <a:avLst>
              <a:gd name="adj" fmla="val 12884"/>
            </a:avLst>
          </a:prstGeom>
          <a:solidFill>
            <a:srgbClr val="005A3F"/>
          </a:solidFill>
          <a:ln>
            <a:solidFill>
              <a:srgbClr val="005A3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108000" rtlCol="0" anchor="ctr"/>
          <a:lstStyle/>
          <a:p>
            <a:endParaRPr kumimoji="1" lang="en-US" altLang="ja-JP" sz="3200" b="1" dirty="0" smtClean="0">
              <a:solidFill>
                <a:srgbClr val="FFF3B8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918071" y="6013340"/>
            <a:ext cx="9142755" cy="61555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 rtlCol="0" anchor="ctr" anchorCtr="0">
            <a:spAutoFit/>
          </a:bodyPr>
          <a:lstStyle/>
          <a:p>
            <a:r>
              <a:rPr kumimoji="1" lang="ja-JP" altLang="en-US" sz="20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</a:t>
            </a:r>
            <a:r>
              <a:rPr kumimoji="1" lang="ja-JP" altLang="en-US" sz="20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６年分所得税および定額減税の実績額が確定後</a:t>
            </a:r>
            <a:r>
              <a:rPr kumimoji="1" lang="ja-JP" altLang="en-US" sz="20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、本来給付す</a:t>
            </a:r>
            <a:r>
              <a:rPr kumimoji="1" lang="ja-JP" altLang="en-US" sz="20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べき</a:t>
            </a:r>
            <a:r>
              <a:rPr kumimoji="1" lang="ja-JP" altLang="en-US" sz="20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給付額と、令和</a:t>
            </a:r>
            <a:r>
              <a:rPr kumimoji="1" lang="ja-JP" altLang="en-US" sz="20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６年度に実施した調整給付額との間で</a:t>
            </a:r>
            <a:r>
              <a:rPr kumimoji="1" lang="ja-JP" altLang="en-US" sz="20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差額</a:t>
            </a:r>
            <a:r>
              <a:rPr kumimoji="1" lang="ja-JP" altLang="en-US" sz="20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が生じた</a:t>
            </a:r>
            <a:r>
              <a:rPr kumimoji="1" lang="ja-JP" altLang="en-US" sz="20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方</a:t>
            </a:r>
            <a:endParaRPr kumimoji="1" lang="en-US" altLang="ja-JP" sz="2000" b="1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933485" y="10047328"/>
            <a:ext cx="9127341" cy="133369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2600"/>
              </a:lnSpc>
            </a:pPr>
            <a:r>
              <a:rPr kumimoji="1" lang="ja-JP" altLang="en-US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r>
              <a:rPr kumimoji="1" lang="ja-JP" altLang="en-US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令和６年分所得税および令和６年度分個人住民税所得割ともに定額減税前税</a:t>
            </a:r>
            <a:r>
              <a:rPr kumimoji="1" lang="ja-JP" altLang="en-US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額</a:t>
            </a:r>
            <a:r>
              <a:rPr kumimoji="1" lang="ja-JP" altLang="en-US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</a:t>
            </a:r>
            <a:r>
              <a:rPr kumimoji="1" lang="ja-JP" altLang="en-US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０</a:t>
            </a:r>
            <a:r>
              <a:rPr kumimoji="1" lang="ja-JP" altLang="en-US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円</a:t>
            </a:r>
          </a:p>
          <a:p>
            <a:pPr>
              <a:lnSpc>
                <a:spcPts val="2600"/>
              </a:lnSpc>
            </a:pPr>
            <a:r>
              <a:rPr kumimoji="1" lang="ja-JP" altLang="en-US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r>
              <a:rPr kumimoji="1" lang="ja-JP" altLang="en-US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税制度上、扶養親族から外れてしまう方（事業専従者、合計所得金額</a:t>
            </a:r>
            <a:r>
              <a:rPr kumimoji="1" lang="en-US" altLang="ja-JP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48</a:t>
            </a:r>
            <a:r>
              <a:rPr kumimoji="1" lang="ja-JP" altLang="en-US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万円超の方）</a:t>
            </a:r>
          </a:p>
          <a:p>
            <a:pPr>
              <a:lnSpc>
                <a:spcPts val="2600"/>
              </a:lnSpc>
            </a:pPr>
            <a:r>
              <a:rPr kumimoji="1" lang="ja-JP" altLang="en-US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r>
              <a:rPr kumimoji="1" lang="ja-JP" altLang="en-US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低所得世帯向け給付金（令和５・６年度住民税非課税または均等割のみ課税世帯</a:t>
            </a:r>
            <a:endParaRPr kumimoji="1" lang="en-US" altLang="ja-JP" b="1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2600"/>
              </a:lnSpc>
            </a:pPr>
            <a:r>
              <a:rPr kumimoji="1" lang="ja-JP" altLang="en-US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kumimoji="1" lang="ja-JP" altLang="en-US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給付金（</a:t>
            </a:r>
            <a:r>
              <a:rPr kumimoji="1" lang="ja-JP" altLang="en-US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７</a:t>
            </a:r>
            <a:r>
              <a:rPr kumimoji="1" lang="ja-JP" altLang="en-US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万円または</a:t>
            </a:r>
            <a:r>
              <a:rPr kumimoji="1" lang="en-US" altLang="ja-JP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10</a:t>
            </a:r>
            <a:r>
              <a:rPr kumimoji="1" lang="ja-JP" altLang="en-US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万円））対象世帯の世帯主・世帯員に該当していない方</a:t>
            </a:r>
            <a:endParaRPr kumimoji="1" lang="en-US" altLang="ja-JP" b="1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25478" y="2929368"/>
            <a:ext cx="9453491" cy="24724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kumimoji="1" lang="ja-JP" altLang="en-US" sz="24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令和</a:t>
            </a:r>
            <a:r>
              <a:rPr kumimoji="1" lang="ja-JP" altLang="en-US" sz="2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７年１月１日時点で板橋区に住民登録</a:t>
            </a:r>
            <a:r>
              <a:rPr kumimoji="1" lang="ja-JP" altLang="en-US" sz="24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が</a:t>
            </a:r>
            <a:r>
              <a:rPr kumimoji="1" lang="ja-JP" altLang="en-US" sz="2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ある</a:t>
            </a:r>
            <a:r>
              <a:rPr kumimoji="1" lang="ja-JP" altLang="en-US" sz="24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方などであり、</a:t>
            </a:r>
            <a:endParaRPr kumimoji="1" lang="en-US" altLang="ja-JP" sz="2400" b="1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3200"/>
              </a:lnSpc>
            </a:pPr>
            <a:r>
              <a:rPr kumimoji="1" lang="ja-JP" altLang="en-US" sz="24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令和６年度に実施した、定額減税しきれないと見込まれる方への給付金（調整給付）に不足が生じた方</a:t>
            </a:r>
            <a:r>
              <a:rPr kumimoji="1" lang="ja-JP" altLang="en-US" sz="2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など</a:t>
            </a:r>
            <a:r>
              <a:rPr kumimoji="1" lang="ja-JP" altLang="en-US" sz="24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で</a:t>
            </a:r>
            <a:r>
              <a:rPr kumimoji="1" lang="ja-JP" altLang="en-US" sz="2400" b="1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、以下の「不足額給付１」または「不足額給付２」に該当する方</a:t>
            </a:r>
            <a:endParaRPr kumimoji="1" lang="en-US" altLang="ja-JP" sz="24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24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2400" b="1" dirty="0" smtClean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3" name="片側の 2 つの角を丸めた四角形 22"/>
          <p:cNvSpPr/>
          <p:nvPr/>
        </p:nvSpPr>
        <p:spPr>
          <a:xfrm>
            <a:off x="673258" y="8915084"/>
            <a:ext cx="9324520" cy="488331"/>
          </a:xfrm>
          <a:prstGeom prst="round2SameRect">
            <a:avLst>
              <a:gd name="adj1" fmla="val 45798"/>
              <a:gd name="adj2" fmla="val 0"/>
            </a:avLst>
          </a:prstGeom>
          <a:solidFill>
            <a:srgbClr val="FFF3B8"/>
          </a:solidFill>
          <a:ln>
            <a:solidFill>
              <a:srgbClr val="005A3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08000" rtlCol="0" anchor="ctr"/>
          <a:lstStyle/>
          <a:p>
            <a:pPr algn="ctr"/>
            <a:r>
              <a:rPr kumimoji="1" lang="ja-JP" altLang="en-US" sz="2800" dirty="0" smtClean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不足額給付２</a:t>
            </a:r>
            <a:endParaRPr kumimoji="1" lang="ja-JP" altLang="en-US" sz="2800" dirty="0">
              <a:solidFill>
                <a:srgbClr val="005A3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1" name="片側の 2 つの角を丸めた四角形 20"/>
          <p:cNvSpPr/>
          <p:nvPr/>
        </p:nvSpPr>
        <p:spPr>
          <a:xfrm>
            <a:off x="690371" y="5338748"/>
            <a:ext cx="9307407" cy="498026"/>
          </a:xfrm>
          <a:prstGeom prst="round2SameRect">
            <a:avLst>
              <a:gd name="adj1" fmla="val 46088"/>
              <a:gd name="adj2" fmla="val 0"/>
            </a:avLst>
          </a:prstGeom>
          <a:solidFill>
            <a:srgbClr val="FFF3B8"/>
          </a:solidFill>
          <a:ln>
            <a:solidFill>
              <a:srgbClr val="005A3F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08000" rtlCol="0" anchor="ctr"/>
          <a:lstStyle/>
          <a:p>
            <a:pPr algn="ctr"/>
            <a:r>
              <a:rPr kumimoji="1" lang="ja-JP" altLang="en-US" sz="2800" dirty="0" smtClean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不足額給付１</a:t>
            </a:r>
            <a:endParaRPr kumimoji="1" lang="ja-JP" altLang="en-US" sz="1400" dirty="0">
              <a:solidFill>
                <a:srgbClr val="005A3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749741" y="8483939"/>
            <a:ext cx="11906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 smtClean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または</a:t>
            </a:r>
            <a:endParaRPr kumimoji="1" lang="ja-JP" altLang="en-US" sz="2000" b="1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5755593" y="12631342"/>
            <a:ext cx="3220262" cy="3623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450"/>
              </a:lnSpc>
            </a:pPr>
            <a:r>
              <a:rPr kumimoji="1" lang="ja-JP" altLang="en-US" sz="1400" b="1" dirty="0" smtClean="0">
                <a:ln w="0">
                  <a:noFill/>
                </a:ln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板橋区ホームページ</a:t>
            </a:r>
            <a:endParaRPr kumimoji="1" lang="en-US" altLang="ja-JP" sz="1200" b="1" dirty="0">
              <a:ln w="0">
                <a:noFill/>
              </a:ln>
              <a:solidFill>
                <a:srgbClr val="005A3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4676106" y="13959560"/>
            <a:ext cx="2688896" cy="349702"/>
          </a:xfrm>
          <a:prstGeom prst="rect">
            <a:avLst/>
          </a:prstGeom>
          <a:noFill/>
          <a:ln w="28575">
            <a:solidFill>
              <a:srgbClr val="005A3F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lIns="72000" tIns="36000" rIns="72000" bIns="36000" anchor="t" anchorCtr="0">
            <a:spAutoFit/>
          </a:bodyPr>
          <a:lstStyle/>
          <a:p>
            <a:pPr algn="ctr"/>
            <a:r>
              <a:rPr kumimoji="1" lang="ja-JP" altLang="en-US" b="1" dirty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板橋区　不足額給付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13457" y="9471828"/>
            <a:ext cx="47999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2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以下の要件をすべて満たす方</a:t>
            </a:r>
            <a:endParaRPr kumimoji="1" lang="en-US" altLang="ja-JP" sz="22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33485" y="6841696"/>
            <a:ext cx="9127341" cy="16447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・令和</a:t>
            </a:r>
            <a:r>
              <a:rPr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５年所得に比べ、令和６年所得が減少</a:t>
            </a:r>
            <a:r>
              <a:rPr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した方</a:t>
            </a:r>
            <a:endParaRPr lang="en-US" altLang="ja-JP" sz="1600" b="1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・就職等により、</a:t>
            </a:r>
            <a:r>
              <a:rPr kumimoji="1"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令和６年</a:t>
            </a:r>
            <a:r>
              <a:rPr kumimoji="1"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に所得税が発生し定額減税の対象となった</a:t>
            </a:r>
            <a:r>
              <a:rPr kumimoji="1"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方</a:t>
            </a:r>
            <a:endParaRPr kumimoji="1" lang="en-US" altLang="ja-JP" sz="1600" b="1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2500"/>
              </a:lnSpc>
            </a:pPr>
            <a:r>
              <a:rPr kumimoji="1"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</a:t>
            </a:r>
            <a:r>
              <a:rPr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令和６年中に</a:t>
            </a:r>
            <a:r>
              <a:rPr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海外</a:t>
            </a:r>
            <a:r>
              <a:rPr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からの入国者</a:t>
            </a:r>
            <a:r>
              <a:rPr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</a:t>
            </a:r>
            <a:r>
              <a:rPr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うち令和</a:t>
            </a:r>
            <a:r>
              <a:rPr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６</a:t>
            </a:r>
            <a:r>
              <a:rPr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年</a:t>
            </a:r>
            <a:r>
              <a:rPr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に所得税が発生し、定額減税に不足が</a:t>
            </a:r>
            <a:r>
              <a:rPr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生じた方</a:t>
            </a:r>
            <a:endParaRPr lang="en-US" altLang="ja-JP" sz="1600" b="1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2500"/>
              </a:lnSpc>
            </a:pPr>
            <a:r>
              <a:rPr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・こども</a:t>
            </a:r>
            <a:r>
              <a:rPr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の出生等、扶養親族等が令和６年中に増加</a:t>
            </a:r>
            <a:r>
              <a:rPr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したことにより</a:t>
            </a:r>
            <a:r>
              <a:rPr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、</a:t>
            </a:r>
            <a:r>
              <a:rPr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定額減税に不足が生じた方</a:t>
            </a:r>
            <a:endParaRPr lang="en-US" altLang="ja-JP" sz="1600" b="1" dirty="0" smtClean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ts val="2500"/>
              </a:lnSpc>
            </a:pPr>
            <a:endParaRPr lang="en-US" altLang="ja-JP" sz="16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8" name="片側の 2 つの角を丸めた四角形 27"/>
          <p:cNvSpPr/>
          <p:nvPr/>
        </p:nvSpPr>
        <p:spPr>
          <a:xfrm>
            <a:off x="525483" y="2187264"/>
            <a:ext cx="9639192" cy="536886"/>
          </a:xfrm>
          <a:prstGeom prst="round2SameRect">
            <a:avLst>
              <a:gd name="adj1" fmla="val 47030"/>
              <a:gd name="adj2" fmla="val 0"/>
            </a:avLst>
          </a:prstGeom>
          <a:solidFill>
            <a:srgbClr val="FEF3B8"/>
          </a:solidFill>
          <a:ln>
            <a:solidFill>
              <a:srgbClr val="FEF3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144000" rtlCol="0" anchor="ctr"/>
          <a:lstStyle/>
          <a:p>
            <a:pPr algn="ctr"/>
            <a:r>
              <a:rPr kumimoji="1" lang="ja-JP" altLang="en-US" sz="3200" b="1" dirty="0" smtClean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支給対象者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14398" y="4697051"/>
            <a:ext cx="9713903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9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支給対象者</a:t>
            </a:r>
            <a:r>
              <a:rPr kumimoji="1" lang="ja-JP" altLang="en-US" sz="28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</a:t>
            </a:r>
            <a:r>
              <a:rPr kumimoji="1" lang="ja-JP" altLang="en-US" sz="29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思</a:t>
            </a:r>
            <a:r>
              <a:rPr kumimoji="1" lang="ja-JP" altLang="en-US" sz="28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われる</a:t>
            </a:r>
            <a:r>
              <a:rPr kumimoji="1" lang="ja-JP" altLang="en-US" sz="29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方</a:t>
            </a:r>
            <a:r>
              <a:rPr kumimoji="1" lang="ja-JP" altLang="en-US" sz="28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には</a:t>
            </a:r>
            <a:r>
              <a:rPr kumimoji="1" lang="ja-JP" altLang="en-US" sz="29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区</a:t>
            </a:r>
            <a:r>
              <a:rPr kumimoji="1" lang="ja-JP" altLang="en-US" sz="28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</a:t>
            </a:r>
            <a:r>
              <a:rPr kumimoji="1" lang="ja-JP" altLang="en-US" sz="29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書類</a:t>
            </a:r>
            <a:r>
              <a:rPr kumimoji="1" lang="ja-JP" altLang="en-US" sz="28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</a:t>
            </a:r>
            <a:r>
              <a:rPr kumimoji="1" lang="ja-JP" altLang="en-US" sz="29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順次郵送</a:t>
            </a:r>
            <a:r>
              <a:rPr kumimoji="1" lang="ja-JP" altLang="en-US" sz="2800" b="1" dirty="0" smtClean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します</a:t>
            </a:r>
            <a:endParaRPr kumimoji="1" lang="en-US" altLang="ja-JP" sz="2800" b="1" dirty="0" smtClean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116399" y="8151182"/>
            <a:ext cx="6816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など</a:t>
            </a:r>
            <a:endParaRPr kumimoji="1" lang="ja-JP" altLang="en-US" sz="16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88171" y="6636425"/>
            <a:ext cx="6822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</a:t>
            </a:r>
            <a:endParaRPr kumimoji="1" lang="ja-JP" altLang="en-US" sz="16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673258" y="12039702"/>
            <a:ext cx="7696702" cy="2347513"/>
          </a:xfrm>
          <a:prstGeom prst="roundRect">
            <a:avLst>
              <a:gd name="adj" fmla="val 12473"/>
            </a:avLst>
          </a:prstGeom>
          <a:noFill/>
          <a:ln w="38100">
            <a:solidFill>
              <a:srgbClr val="005A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 b="1" dirty="0" smtClean="0">
              <a:solidFill>
                <a:srgbClr val="FF0000"/>
              </a:solidFill>
            </a:endParaRPr>
          </a:p>
        </p:txBody>
      </p:sp>
      <p:sp>
        <p:nvSpPr>
          <p:cNvPr id="16" name="片側の 2 つの角を丸めた四角形 15"/>
          <p:cNvSpPr/>
          <p:nvPr/>
        </p:nvSpPr>
        <p:spPr>
          <a:xfrm>
            <a:off x="673258" y="12034705"/>
            <a:ext cx="7696702" cy="542372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5A3F"/>
          </a:solidFill>
          <a:ln w="38100">
            <a:solidFill>
              <a:srgbClr val="005A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お問い合わせ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813457" y="12597004"/>
            <a:ext cx="66294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100" b="1" dirty="0" smtClean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いたばし生活支援臨時給付金コールセンター</a:t>
            </a:r>
            <a:endParaRPr kumimoji="1" lang="ja-JP" altLang="en-US" sz="2100" b="1" dirty="0">
              <a:solidFill>
                <a:srgbClr val="005A3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048509" y="12999997"/>
            <a:ext cx="396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☎</a:t>
            </a:r>
            <a:endParaRPr kumimoji="1" lang="ja-JP" altLang="en-US" sz="2000" b="1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469094" y="12940644"/>
            <a:ext cx="4254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０３</a:t>
            </a:r>
            <a:r>
              <a:rPr kumimoji="1" lang="en-US" altLang="ja-JP" sz="2400" b="1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-</a:t>
            </a:r>
            <a:r>
              <a:rPr kumimoji="1" lang="ja-JP" altLang="en-US" sz="2400" b="1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６６３０</a:t>
            </a:r>
            <a:r>
              <a:rPr kumimoji="1" lang="en-US" altLang="ja-JP" sz="2400" b="1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-</a:t>
            </a:r>
            <a:r>
              <a:rPr kumimoji="1" lang="ja-JP" altLang="en-US" sz="2400" b="1" dirty="0" smtClean="0">
                <a:solidFill>
                  <a:srgbClr val="FF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５９７６</a:t>
            </a:r>
            <a:endParaRPr kumimoji="1" lang="ja-JP" altLang="en-US" sz="2400" b="1" dirty="0">
              <a:solidFill>
                <a:srgbClr val="FF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077524" y="13366570"/>
            <a:ext cx="401955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聴覚に障がいがある方</a:t>
            </a:r>
          </a:p>
          <a:p>
            <a:r>
              <a:rPr kumimoji="1" lang="en-US" altLang="ja-JP" sz="1600" b="1" dirty="0" smtClean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FAX</a:t>
            </a:r>
            <a:r>
              <a:rPr kumimoji="1" lang="ja-JP" altLang="en-US" sz="1200" b="1" dirty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kumimoji="1" lang="ja-JP" altLang="en-US" sz="1600" b="1" dirty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０３</a:t>
            </a:r>
            <a:r>
              <a:rPr kumimoji="1" lang="en-US" altLang="ja-JP" sz="1600" b="1" dirty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-</a:t>
            </a:r>
            <a:r>
              <a:rPr kumimoji="1" lang="ja-JP" altLang="en-US" sz="1600" b="1" dirty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３３５６</a:t>
            </a:r>
            <a:r>
              <a:rPr kumimoji="1" lang="en-US" altLang="ja-JP" sz="1600" b="1" dirty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-</a:t>
            </a:r>
            <a:r>
              <a:rPr kumimoji="1" lang="ja-JP" altLang="en-US" sz="1600" b="1" dirty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１５６２</a:t>
            </a:r>
          </a:p>
          <a:p>
            <a:r>
              <a:rPr kumimoji="1" lang="ja-JP" altLang="en-US" sz="1400" b="1" dirty="0" smtClean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受付</a:t>
            </a:r>
            <a:r>
              <a:rPr kumimoji="1" lang="ja-JP" altLang="en-US" sz="1400" b="1" dirty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時間 午前９時～午後５時</a:t>
            </a:r>
            <a:endParaRPr kumimoji="1" lang="en-US" altLang="ja-JP" sz="1400" b="1" dirty="0">
              <a:solidFill>
                <a:srgbClr val="005A3F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en-US" altLang="ja-JP" sz="1200" b="1" dirty="0" smtClean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ahoma" panose="020B0604030504040204" pitchFamily="34" charset="0"/>
              </a:rPr>
              <a:t>(</a:t>
            </a:r>
            <a:r>
              <a:rPr kumimoji="1" lang="ja-JP" altLang="en-US" sz="1400" b="1" dirty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土日祝日を除く</a:t>
            </a:r>
            <a:r>
              <a:rPr kumimoji="1" lang="en-US" altLang="ja-JP" sz="1200" b="1" dirty="0">
                <a:solidFill>
                  <a:srgbClr val="005A3F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ahoma" panose="020B0604030504040204" pitchFamily="34" charset="0"/>
              </a:rPr>
              <a:t>)</a:t>
            </a:r>
          </a:p>
          <a:p>
            <a:endParaRPr kumimoji="1" lang="ja-JP" altLang="en-US" dirty="0"/>
          </a:p>
        </p:txBody>
      </p:sp>
      <p:grpSp>
        <p:nvGrpSpPr>
          <p:cNvPr id="70" name="Group 24"/>
          <p:cNvGrpSpPr>
            <a:grpSpLocks/>
          </p:cNvGrpSpPr>
          <p:nvPr/>
        </p:nvGrpSpPr>
        <p:grpSpPr bwMode="auto">
          <a:xfrm>
            <a:off x="8437644" y="12268179"/>
            <a:ext cx="1755243" cy="1732087"/>
            <a:chOff x="2818" y="6691"/>
            <a:chExt cx="5229" cy="5017"/>
          </a:xfrm>
        </p:grpSpPr>
        <p:sp>
          <p:nvSpPr>
            <p:cNvPr id="71" name="Oval 25"/>
            <p:cNvSpPr>
              <a:spLocks noChangeAspect="1" noChangeArrowheads="1"/>
            </p:cNvSpPr>
            <p:nvPr/>
          </p:nvSpPr>
          <p:spPr bwMode="auto">
            <a:xfrm>
              <a:off x="2818" y="6691"/>
              <a:ext cx="5229" cy="5017"/>
            </a:xfrm>
            <a:prstGeom prst="ellipse">
              <a:avLst/>
            </a:prstGeom>
            <a:solidFill>
              <a:srgbClr val="FFFFFF">
                <a:alpha val="0"/>
              </a:srgb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rot="0" vert="horz" wrap="square" lIns="74295" tIns="8890" rIns="74295" bIns="8890" anchor="t" anchorCtr="0" upright="1">
              <a:noAutofit/>
            </a:bodyPr>
            <a:lstStyle/>
            <a:p>
              <a:endParaRPr lang="ja-JP" altLang="en-US" sz="900"/>
            </a:p>
          </p:txBody>
        </p:sp>
        <p:cxnSp>
          <p:nvCxnSpPr>
            <p:cNvPr id="72" name="Line 26"/>
            <p:cNvCxnSpPr>
              <a:cxnSpLocks noChangeShapeType="1"/>
            </p:cNvCxnSpPr>
            <p:nvPr/>
          </p:nvCxnSpPr>
          <p:spPr bwMode="auto">
            <a:xfrm>
              <a:off x="2995" y="8288"/>
              <a:ext cx="486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3" name="Line 27"/>
            <p:cNvCxnSpPr>
              <a:cxnSpLocks noChangeShapeType="1"/>
            </p:cNvCxnSpPr>
            <p:nvPr/>
          </p:nvCxnSpPr>
          <p:spPr bwMode="auto">
            <a:xfrm>
              <a:off x="2998" y="10138"/>
              <a:ext cx="485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4" name="Text Box 28"/>
            <p:cNvSpPr txBox="1">
              <a:spLocks noChangeArrowheads="1"/>
            </p:cNvSpPr>
            <p:nvPr/>
          </p:nvSpPr>
          <p:spPr bwMode="auto">
            <a:xfrm>
              <a:off x="4140" y="6996"/>
              <a:ext cx="2557" cy="59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4295" tIns="8890" rIns="74295" bIns="889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sz="900" kern="0" spc="20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区設掲示板</a:t>
              </a:r>
              <a:endParaRPr lang="ja-JP" sz="400" kern="10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9"/>
            <p:cNvSpPr txBox="1">
              <a:spLocks noChangeArrowheads="1"/>
            </p:cNvSpPr>
            <p:nvPr/>
          </p:nvSpPr>
          <p:spPr bwMode="auto">
            <a:xfrm>
              <a:off x="3491" y="7577"/>
              <a:ext cx="3912" cy="59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4295" tIns="8890" rIns="74295" bIns="889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sz="1050" kern="0" spc="11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貼付承認済印</a:t>
              </a:r>
              <a:endParaRPr lang="ja-JP" sz="400" kern="10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  <p:sp>
          <p:nvSpPr>
            <p:cNvPr id="76" name="Text Box 30"/>
            <p:cNvSpPr txBox="1">
              <a:spLocks noChangeArrowheads="1"/>
            </p:cNvSpPr>
            <p:nvPr/>
          </p:nvSpPr>
          <p:spPr bwMode="auto">
            <a:xfrm>
              <a:off x="3017" y="8325"/>
              <a:ext cx="4770" cy="72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4295" tIns="8890" rIns="74295" bIns="889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ja-JP" sz="1050" kern="10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有効　</a:t>
              </a:r>
              <a:r>
                <a:rPr lang="en-US" sz="1050" kern="10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7</a:t>
              </a:r>
              <a:r>
                <a:rPr lang="ja-JP" sz="1050" kern="10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． </a:t>
              </a:r>
              <a:r>
                <a:rPr lang="en-US" sz="1050" kern="10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7</a:t>
              </a:r>
              <a:r>
                <a:rPr lang="ja-JP" sz="1050" kern="10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．</a:t>
              </a:r>
              <a:r>
                <a:rPr lang="en-US" sz="1050" kern="10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16</a:t>
              </a:r>
              <a:r>
                <a:rPr lang="ja-JP" sz="1050" kern="10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から</a:t>
              </a:r>
              <a:endParaRPr lang="ja-JP" sz="400" kern="10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  <p:sp>
          <p:nvSpPr>
            <p:cNvPr id="77" name="Text Box 31"/>
            <p:cNvSpPr txBox="1">
              <a:spLocks noChangeArrowheads="1"/>
            </p:cNvSpPr>
            <p:nvPr/>
          </p:nvSpPr>
          <p:spPr bwMode="auto">
            <a:xfrm>
              <a:off x="3019" y="9396"/>
              <a:ext cx="4770" cy="722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4295" tIns="8890" rIns="74295" bIns="8890" anchor="t" anchorCtr="0" upright="1"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ja-JP" sz="1050" kern="10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期間　</a:t>
              </a:r>
              <a:r>
                <a:rPr lang="en-US" sz="1050" kern="10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7</a:t>
              </a:r>
              <a:r>
                <a:rPr lang="ja-JP" sz="1050" kern="10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． </a:t>
              </a:r>
              <a:r>
                <a:rPr lang="en-US" sz="1050" kern="10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7</a:t>
              </a:r>
              <a:r>
                <a:rPr lang="ja-JP" sz="1050" kern="10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．</a:t>
              </a:r>
              <a:r>
                <a:rPr lang="en-US" sz="1050" kern="10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31</a:t>
              </a:r>
              <a:r>
                <a:rPr lang="ja-JP" sz="1050" kern="10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まで</a:t>
              </a:r>
              <a:endParaRPr lang="ja-JP" sz="400" kern="10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  <p:sp>
          <p:nvSpPr>
            <p:cNvPr id="78" name="Text Box 32"/>
            <p:cNvSpPr txBox="1">
              <a:spLocks noChangeArrowheads="1"/>
            </p:cNvSpPr>
            <p:nvPr/>
          </p:nvSpPr>
          <p:spPr bwMode="auto">
            <a:xfrm>
              <a:off x="3557" y="10257"/>
              <a:ext cx="3672" cy="739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4295" tIns="8890" rIns="74295" bIns="889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sz="1050" kern="0" spc="41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板橋区役所</a:t>
              </a:r>
              <a:endParaRPr lang="ja-JP" sz="400" kern="10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  <p:sp>
          <p:nvSpPr>
            <p:cNvPr id="79" name="Text Box 33"/>
            <p:cNvSpPr txBox="1">
              <a:spLocks noChangeArrowheads="1"/>
            </p:cNvSpPr>
            <p:nvPr/>
          </p:nvSpPr>
          <p:spPr bwMode="auto">
            <a:xfrm>
              <a:off x="3768" y="10773"/>
              <a:ext cx="3310" cy="574"/>
            </a:xfrm>
            <a:prstGeom prst="rect">
              <a:avLst/>
            </a:prstGeom>
            <a:solidFill>
              <a:srgbClr val="FFFFFF">
                <a:alpha val="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74295" tIns="8890" rIns="74295" bIns="889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ja-JP" sz="900" kern="0" spc="15" dirty="0">
                  <a:effectLst/>
                  <a:latin typeface="ＭＳ 明朝" panose="02020609040205080304" pitchFamily="17" charset="-128"/>
                  <a:ea typeface="ＭＳ 明朝" panose="02020609040205080304" pitchFamily="17" charset="-128"/>
                  <a:cs typeface="Times New Roman" panose="02020603050405020304" pitchFamily="18" charset="0"/>
                </a:rPr>
                <a:t>板橋区町会連合会</a:t>
              </a:r>
              <a:endParaRPr lang="ja-JP" sz="400" kern="100" dirty="0">
                <a:effectLst/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2633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</a:spPr>
      <a:bodyPr rtlCol="0" anchor="ctr"/>
      <a:lstStyle>
        <a:defPPr algn="ctr">
          <a:defRPr kumimoji="1" sz="2400" b="1" dirty="0" smtClean="0">
            <a:solidFill>
              <a:srgbClr val="FF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5953</TotalTime>
  <Words>408</Words>
  <Application>Microsoft Office PowerPoint</Application>
  <PresentationFormat>ユーザー設定</PresentationFormat>
  <Paragraphs>42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UDPゴシック</vt:lpstr>
      <vt:lpstr>BIZ UDゴシック</vt:lpstr>
      <vt:lpstr>ＭＳ 明朝</vt:lpstr>
      <vt:lpstr>游ゴシック</vt:lpstr>
      <vt:lpstr>游ゴシック Light</vt:lpstr>
      <vt:lpstr>Arial</vt:lpstr>
      <vt:lpstr>Calibri</vt:lpstr>
      <vt:lpstr>Calibri Light</vt:lpstr>
      <vt:lpstr>Tahoma</vt:lpstr>
      <vt:lpstr>Times New Roman</vt:lpstr>
      <vt:lpstr>Office テーマ</vt:lpstr>
      <vt:lpstr>PowerPoint プレゼンテーション</vt:lpstr>
    </vt:vector>
  </TitlesOfParts>
  <Company>板橋区IT推進室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test</dc:creator>
  <cp:lastModifiedBy>金子 僚汰</cp:lastModifiedBy>
  <cp:revision>418</cp:revision>
  <cp:lastPrinted>2025-05-19T07:15:02Z</cp:lastPrinted>
  <dcterms:created xsi:type="dcterms:W3CDTF">2023-04-21T01:08:54Z</dcterms:created>
  <dcterms:modified xsi:type="dcterms:W3CDTF">2025-05-27T08:04:35Z</dcterms:modified>
</cp:coreProperties>
</file>